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09" r:id="rId5"/>
    <p:sldMasterId id="2147483733" r:id="rId6"/>
  </p:sldMasterIdLst>
  <p:notesMasterIdLst>
    <p:notesMasterId r:id="rId45"/>
  </p:notesMasterIdLst>
  <p:handoutMasterIdLst>
    <p:handoutMasterId r:id="rId46"/>
  </p:handoutMasterIdLst>
  <p:sldIdLst>
    <p:sldId id="331" r:id="rId7"/>
    <p:sldId id="323" r:id="rId8"/>
    <p:sldId id="334" r:id="rId9"/>
    <p:sldId id="335" r:id="rId10"/>
    <p:sldId id="258" r:id="rId11"/>
    <p:sldId id="329" r:id="rId12"/>
    <p:sldId id="322" r:id="rId13"/>
    <p:sldId id="257" r:id="rId14"/>
    <p:sldId id="260" r:id="rId15"/>
    <p:sldId id="261" r:id="rId16"/>
    <p:sldId id="262" r:id="rId17"/>
    <p:sldId id="325" r:id="rId18"/>
    <p:sldId id="332" r:id="rId19"/>
    <p:sldId id="324" r:id="rId20"/>
    <p:sldId id="326" r:id="rId21"/>
    <p:sldId id="327" r:id="rId22"/>
    <p:sldId id="269" r:id="rId23"/>
    <p:sldId id="273" r:id="rId24"/>
    <p:sldId id="274" r:id="rId25"/>
    <p:sldId id="318" r:id="rId26"/>
    <p:sldId id="333" r:id="rId27"/>
    <p:sldId id="264" r:id="rId28"/>
    <p:sldId id="265" r:id="rId29"/>
    <p:sldId id="266" r:id="rId30"/>
    <p:sldId id="319" r:id="rId31"/>
    <p:sldId id="320" r:id="rId32"/>
    <p:sldId id="321" r:id="rId33"/>
    <p:sldId id="275" r:id="rId34"/>
    <p:sldId id="277" r:id="rId35"/>
    <p:sldId id="278" r:id="rId36"/>
    <p:sldId id="279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367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D21371B3-7A99-4866-8C0B-BCB4BD7F54EE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367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78D850D2-CC69-479E-A8CB-58F0DA985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FA05F07E-3180-4047-B581-13819041DFE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2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68DF5E7-BD2F-4BFE-A863-E802EED72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23467-BB2C-4CE0-9F5A-331555E6CF9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0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5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0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5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5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8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2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99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92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9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2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51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51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67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6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01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76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3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25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29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39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67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78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00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3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2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56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42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8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56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01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478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85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4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1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90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2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6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40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61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64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23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3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1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3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2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10.02.2022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1500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pic>
        <p:nvPicPr>
          <p:cNvPr id="17" name="Picture 5" descr="C:\Users\User\Desktop\бренд\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33CC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78588" y="384789"/>
            <a:ext cx="1021977" cy="8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5689" y="1484784"/>
            <a:ext cx="8353887" cy="73977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ЭКОНОМИЧЕСКОЕ СОДЕРЖАНИЕ ГОСУДАРСТВЕННОГО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МУНИЦИПАЛЬНОГО ФИНАНСОВОГО КОНТРОЛЯ </a:t>
            </a:r>
            <a:endParaRPr lang="ru-RU" sz="32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7571" y="2636912"/>
            <a:ext cx="8128858" cy="312654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Понятие</a:t>
            </a:r>
            <a:r>
              <a:rPr lang="ru-RU" sz="3200" b="1" dirty="0">
                <a:solidFill>
                  <a:srgbClr val="002060"/>
                </a:solidFill>
              </a:rPr>
              <a:t>, цели и функции государственного и </a:t>
            </a:r>
            <a:r>
              <a:rPr lang="ru-RU" sz="3200" b="1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3200" b="1" dirty="0">
                <a:solidFill>
                  <a:srgbClr val="002060"/>
                </a:solidFill>
              </a:rPr>
              <a:t>финансового контроля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Классификация </a:t>
            </a:r>
            <a:r>
              <a:rPr lang="ru-RU" sz="3200" b="1" dirty="0">
                <a:solidFill>
                  <a:srgbClr val="002060"/>
                </a:solidFill>
              </a:rPr>
              <a:t>государственного и муниципального </a:t>
            </a:r>
            <a:r>
              <a:rPr lang="ru-RU" sz="3200" b="1" dirty="0" smtClean="0">
                <a:solidFill>
                  <a:srgbClr val="002060"/>
                </a:solidFill>
              </a:rPr>
              <a:t>финансового </a:t>
            </a:r>
            <a:r>
              <a:rPr lang="ru-RU" sz="3200" b="1" dirty="0">
                <a:solidFill>
                  <a:srgbClr val="002060"/>
                </a:solidFill>
              </a:rPr>
              <a:t>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4802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882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Задачи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финансового контроля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обеспечение надлежащего исполнения параметров финансовых планов и финансовой политики органов публичной власти всех уровней, организаций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индивидуальных предпринимателей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0" lvl="0" indent="0" algn="just">
              <a:buNone/>
            </a:pPr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обеспечение устойчивого состояния публичных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корпоративных финансов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0" lvl="0" indent="0" algn="just">
              <a:buNone/>
            </a:pPr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создание условий и контроль за соблюдением субъектами публичной власти и хозяйствования норм действующего финансового и связанного с ним законодательства, а также других норм финансового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права</a:t>
            </a:r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882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Задачи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 финансового контроля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контроль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за выполнением органами публичной власти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хозяйствующими субъектами финансовых обязательств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0" lvl="0" indent="0" algn="just">
              <a:buNone/>
            </a:pPr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повышение ответственности органов публичной власти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субъектов хозяйствования за результаты финансовой деятельности и эффективность использования финансовых ресурсов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;</a:t>
            </a:r>
          </a:p>
          <a:p>
            <a:pPr marL="0" lvl="0" indent="0" algn="just">
              <a:buNone/>
            </a:pPr>
            <a:endParaRPr lang="ru-RU" sz="2300" dirty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оперативное выявление резервов повышения финансовой устойчивости,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предотвращение</a:t>
            </a:r>
            <a:b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300" dirty="0">
                <a:solidFill>
                  <a:srgbClr val="002060"/>
                </a:solidFill>
                <a:latin typeface="Cambria" pitchFamily="18" charset="0"/>
              </a:rPr>
              <a:t>устранение недостатков финансово-хозяйственной деятельности подконтрольных </a:t>
            </a:r>
            <a:r>
              <a:rPr lang="ru-RU" sz="2300" dirty="0" smtClean="0">
                <a:solidFill>
                  <a:srgbClr val="002060"/>
                </a:solidFill>
                <a:latin typeface="Cambria" pitchFamily="18" charset="0"/>
              </a:rPr>
              <a:t>субъектов.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404664"/>
            <a:ext cx="8856984" cy="56356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Основные стадии БП, предусматривающие ГФК</a:t>
            </a:r>
          </a:p>
        </p:txBody>
      </p:sp>
      <p:grpSp>
        <p:nvGrpSpPr>
          <p:cNvPr id="143363" name="Group 3"/>
          <p:cNvGrpSpPr>
            <a:grpSpLocks/>
          </p:cNvGrpSpPr>
          <p:nvPr/>
        </p:nvGrpSpPr>
        <p:grpSpPr bwMode="auto">
          <a:xfrm>
            <a:off x="900113" y="1787157"/>
            <a:ext cx="7880844" cy="3886200"/>
            <a:chOff x="168" y="960"/>
            <a:chExt cx="5664" cy="2792"/>
          </a:xfrm>
        </p:grpSpPr>
        <p:sp>
          <p:nvSpPr>
            <p:cNvPr id="143364" name="Freeform 4"/>
            <p:cNvSpPr>
              <a:spLocks/>
            </p:cNvSpPr>
            <p:nvPr/>
          </p:nvSpPr>
          <p:spPr bwMode="gray">
            <a:xfrm>
              <a:off x="5091" y="960"/>
              <a:ext cx="741" cy="93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65" name="Freeform 5"/>
            <p:cNvSpPr>
              <a:spLocks/>
            </p:cNvSpPr>
            <p:nvPr/>
          </p:nvSpPr>
          <p:spPr bwMode="gray">
            <a:xfrm>
              <a:off x="2976" y="965"/>
              <a:ext cx="2856" cy="446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66" name="Freeform 6"/>
            <p:cNvSpPr>
              <a:spLocks/>
            </p:cNvSpPr>
            <p:nvPr/>
          </p:nvSpPr>
          <p:spPr bwMode="gray">
            <a:xfrm>
              <a:off x="4655" y="1537"/>
              <a:ext cx="533" cy="104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67" name="Freeform 7"/>
            <p:cNvSpPr>
              <a:spLocks/>
            </p:cNvSpPr>
            <p:nvPr/>
          </p:nvSpPr>
          <p:spPr bwMode="gray">
            <a:xfrm>
              <a:off x="2232" y="1660"/>
              <a:ext cx="2860" cy="696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68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69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0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1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2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3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4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5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6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7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8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80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81" name="Rectangle 21"/>
            <p:cNvSpPr>
              <a:spLocks noChangeArrowheads="1"/>
            </p:cNvSpPr>
            <p:nvPr/>
          </p:nvSpPr>
          <p:spPr bwMode="gray">
            <a:xfrm>
              <a:off x="2980" y="1339"/>
              <a:ext cx="2570" cy="321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19426B"/>
                  </a:solidFill>
                </a:rPr>
                <a:t>Составление и утверждение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19426B"/>
                  </a:solidFill>
                </a:rPr>
                <a:t>бюджетной отчетности</a:t>
              </a:r>
              <a:endParaRPr lang="en-US" sz="1600" b="1" dirty="0">
                <a:solidFill>
                  <a:srgbClr val="19426B"/>
                </a:solidFill>
              </a:endParaRPr>
            </a:p>
          </p:txBody>
        </p:sp>
        <p:sp>
          <p:nvSpPr>
            <p:cNvPr id="143382" name="Rectangle 22"/>
            <p:cNvSpPr>
              <a:spLocks noChangeArrowheads="1"/>
            </p:cNvSpPr>
            <p:nvPr/>
          </p:nvSpPr>
          <p:spPr bwMode="gray">
            <a:xfrm>
              <a:off x="2346" y="1949"/>
              <a:ext cx="2309" cy="396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Контроль в ходе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исполнения бюджета</a:t>
              </a:r>
              <a:endParaRPr lang="en-US" b="1" dirty="0">
                <a:solidFill>
                  <a:srgbClr val="19426B"/>
                </a:solidFill>
              </a:endParaRPr>
            </a:p>
          </p:txBody>
        </p:sp>
        <p:sp>
          <p:nvSpPr>
            <p:cNvPr id="143383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43384" name="Rectangle 24"/>
            <p:cNvSpPr>
              <a:spLocks noChangeArrowheads="1"/>
            </p:cNvSpPr>
            <p:nvPr/>
          </p:nvSpPr>
          <p:spPr bwMode="gray">
            <a:xfrm>
              <a:off x="1711" y="2705"/>
              <a:ext cx="2499" cy="349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Утверждение закона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о бюджете</a:t>
              </a:r>
              <a:endParaRPr lang="en-US" b="1" dirty="0">
                <a:solidFill>
                  <a:srgbClr val="19426B"/>
                </a:solidFill>
              </a:endParaRPr>
            </a:p>
          </p:txBody>
        </p:sp>
        <p:sp>
          <p:nvSpPr>
            <p:cNvPr id="143385" name="Rectangle 25"/>
            <p:cNvSpPr>
              <a:spLocks noChangeArrowheads="1"/>
            </p:cNvSpPr>
            <p:nvPr/>
          </p:nvSpPr>
          <p:spPr bwMode="gray">
            <a:xfrm>
              <a:off x="1075" y="3387"/>
              <a:ext cx="2689" cy="363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Рассмотрение проекта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</a:rPr>
                <a:t>бюджета</a:t>
              </a:r>
              <a:endParaRPr lang="en-US" b="1" dirty="0">
                <a:solidFill>
                  <a:srgbClr val="19426B"/>
                </a:solidFill>
              </a:endParaRPr>
            </a:p>
          </p:txBody>
        </p:sp>
        <p:sp>
          <p:nvSpPr>
            <p:cNvPr id="143386" name="Text Box 26"/>
            <p:cNvSpPr txBox="1">
              <a:spLocks noChangeArrowheads="1"/>
            </p:cNvSpPr>
            <p:nvPr/>
          </p:nvSpPr>
          <p:spPr bwMode="gray">
            <a:xfrm>
              <a:off x="298" y="1230"/>
              <a:ext cx="10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ОЗВ и ОИВ</a:t>
              </a:r>
              <a:endParaRPr lang="en-US" b="1" dirty="0">
                <a:solidFill>
                  <a:srgbClr val="19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87" name="Text Box 27"/>
            <p:cNvSpPr txBox="1">
              <a:spLocks noChangeArrowheads="1"/>
            </p:cNvSpPr>
            <p:nvPr/>
          </p:nvSpPr>
          <p:spPr bwMode="gray">
            <a:xfrm>
              <a:off x="298" y="1918"/>
              <a:ext cx="10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srgbClr val="19426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ОЗВ и ОИВ</a:t>
              </a:r>
              <a:endParaRPr lang="en-US" b="1">
                <a:solidFill>
                  <a:srgbClr val="19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88" name="Text Box 28"/>
            <p:cNvSpPr txBox="1">
              <a:spLocks noChangeArrowheads="1"/>
            </p:cNvSpPr>
            <p:nvPr/>
          </p:nvSpPr>
          <p:spPr bwMode="gray">
            <a:xfrm>
              <a:off x="298" y="2638"/>
              <a:ext cx="46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srgbClr val="19426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ОЗВ</a:t>
              </a:r>
              <a:endParaRPr lang="en-US" b="1">
                <a:solidFill>
                  <a:srgbClr val="19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89" name="Text Box 29"/>
            <p:cNvSpPr txBox="1">
              <a:spLocks noChangeArrowheads="1"/>
            </p:cNvSpPr>
            <p:nvPr/>
          </p:nvSpPr>
          <p:spPr bwMode="gray">
            <a:xfrm>
              <a:off x="298" y="3309"/>
              <a:ext cx="46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19426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ОЗВ</a:t>
              </a:r>
              <a:endParaRPr lang="en-US" b="1" dirty="0">
                <a:solidFill>
                  <a:srgbClr val="19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31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2" y="-255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финансового контроля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270" y="1052736"/>
            <a:ext cx="295232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52836"/>
            <a:ext cx="2736304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924944"/>
            <a:ext cx="2808312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9598" y="3789040"/>
            <a:ext cx="295232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4669332"/>
            <a:ext cx="2736304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5421188"/>
            <a:ext cx="3528392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по результатам контроля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181700" y="1412776"/>
            <a:ext cx="1630660" cy="18722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2" y="96838"/>
            <a:ext cx="9144000" cy="67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5" name="AutoShape 3"/>
          <p:cNvSpPr>
            <a:spLocks noChangeArrowheads="1"/>
          </p:cNvSpPr>
          <p:nvPr/>
        </p:nvSpPr>
        <p:spPr bwMode="auto">
          <a:xfrm>
            <a:off x="5843588" y="3276600"/>
            <a:ext cx="31209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95536" y="3276600"/>
            <a:ext cx="2799512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95536" y="3816578"/>
            <a:ext cx="2793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Законодательные (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представительные</a:t>
            </a:r>
            <a:r>
              <a:rPr lang="ru-RU" b="1" dirty="0">
                <a:solidFill>
                  <a:srgbClr val="000000"/>
                </a:solidFill>
                <a:latin typeface="Arial" charset="0"/>
              </a:rPr>
              <a:t>) ОГВ и созданные ими контрольные органы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58" name="Freeform 6"/>
          <p:cNvSpPr>
            <a:spLocks/>
          </p:cNvSpPr>
          <p:nvPr/>
        </p:nvSpPr>
        <p:spPr bwMode="gray">
          <a:xfrm>
            <a:off x="3382963" y="282892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0359" name="AutoShape 7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0360" name="Freeform 8"/>
          <p:cNvSpPr>
            <a:spLocks/>
          </p:cNvSpPr>
          <p:nvPr/>
        </p:nvSpPr>
        <p:spPr bwMode="gray">
          <a:xfrm flipH="1">
            <a:off x="4892849" y="29130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3048000" y="751681"/>
            <a:ext cx="2998788" cy="1601788"/>
            <a:chOff x="1997" y="1314"/>
            <a:chExt cx="1889" cy="1009"/>
          </a:xfrm>
        </p:grpSpPr>
        <p:grpSp>
          <p:nvGrpSpPr>
            <p:cNvPr id="100362" name="Group 10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00363" name="Oval 11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00364" name="Oval 12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  <p:sp>
          <p:nvSpPr>
            <p:cNvPr id="100365" name="Oval 13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0367" name="Oval 15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0368" name="Oval 16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3713162" y="972343"/>
            <a:ext cx="17176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Субъекты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ГФК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5796136" y="4070350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Исполнительные 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ОГВ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8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045" y="260648"/>
            <a:ext cx="8367464" cy="56356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Статья 266.1. Объекты государственного (муниципального) финансового контроля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20835" name="Group 3"/>
          <p:cNvGrpSpPr>
            <a:grpSpLocks/>
          </p:cNvGrpSpPr>
          <p:nvPr/>
        </p:nvGrpSpPr>
        <p:grpSpPr bwMode="auto">
          <a:xfrm>
            <a:off x="539552" y="1483830"/>
            <a:ext cx="7561515" cy="635000"/>
            <a:chOff x="1728" y="1472"/>
            <a:chExt cx="3860" cy="400"/>
          </a:xfrm>
        </p:grpSpPr>
        <p:grpSp>
          <p:nvGrpSpPr>
            <p:cNvPr id="120836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20837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38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39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0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1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2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4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5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6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7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8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49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0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1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2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3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4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5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6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7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8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59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0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1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2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3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4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5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6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7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8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69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0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1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2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3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4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5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6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7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8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79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1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3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4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5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6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7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88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  <p:sp>
          <p:nvSpPr>
            <p:cNvPr id="120889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20890" name="Text Box 58"/>
            <p:cNvSpPr txBox="1">
              <a:spLocks noChangeArrowheads="1"/>
            </p:cNvSpPr>
            <p:nvPr/>
          </p:nvSpPr>
          <p:spPr bwMode="auto">
            <a:xfrm>
              <a:off x="2094" y="1480"/>
              <a:ext cx="349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ГРБС (РБС, ПБС), ГАДБ (АДБ), ГАИДБ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(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АИДБ)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</p:grpSp>
      <p:grpSp>
        <p:nvGrpSpPr>
          <p:cNvPr id="120891" name="Group 59"/>
          <p:cNvGrpSpPr>
            <a:grpSpLocks/>
          </p:cNvGrpSpPr>
          <p:nvPr/>
        </p:nvGrpSpPr>
        <p:grpSpPr bwMode="auto">
          <a:xfrm>
            <a:off x="574042" y="2272020"/>
            <a:ext cx="7422120" cy="855663"/>
            <a:chOff x="1728" y="2048"/>
            <a:chExt cx="3644" cy="539"/>
          </a:xfrm>
        </p:grpSpPr>
        <p:sp>
          <p:nvSpPr>
            <p:cNvPr id="120892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20893" name="Text Box 61"/>
            <p:cNvSpPr txBox="1">
              <a:spLocks noChangeArrowheads="1"/>
            </p:cNvSpPr>
            <p:nvPr/>
          </p:nvSpPr>
          <p:spPr bwMode="auto">
            <a:xfrm>
              <a:off x="2119" y="2064"/>
              <a:ext cx="325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Финансовые органы (ГРБС (РБС) и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ПБС),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которым предоставлены МБТ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120894" name="Group 62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20895" name="Freeform 63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96" name="Freeform 64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97" name="Freeform 65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98" name="Freeform 66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899" name="Freeform 67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0" name="Freeform 68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1" name="Freeform 69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2" name="Freeform 70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3" name="Freeform 71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4" name="Freeform 72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5" name="Freeform 73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6" name="Freeform 74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7" name="Freeform 75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8" name="Freeform 76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09" name="Freeform 77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0" name="Freeform 78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1" name="Freeform 79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2" name="Freeform 80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3" name="Freeform 81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4" name="Freeform 82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5" name="Freeform 83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6" name="Freeform 84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7" name="Freeform 85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8" name="Freeform 86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19" name="Freeform 87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0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1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2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3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4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5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6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7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8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29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0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1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2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3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4" name="Freeform 102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5" name="Freeform 103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6" name="Freeform 104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7" name="Freeform 105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8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39" name="Freeform 107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0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1" name="Freeform 109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2" name="Freeform 110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3" name="Freeform 111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4" name="Freeform 112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5" name="Freeform 113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46" name="Freeform 114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0947" name="Group 115"/>
          <p:cNvGrpSpPr>
            <a:grpSpLocks/>
          </p:cNvGrpSpPr>
          <p:nvPr/>
        </p:nvGrpSpPr>
        <p:grpSpPr bwMode="auto">
          <a:xfrm>
            <a:off x="554388" y="3168921"/>
            <a:ext cx="5745804" cy="635000"/>
            <a:chOff x="1728" y="2624"/>
            <a:chExt cx="3024" cy="400"/>
          </a:xfrm>
        </p:grpSpPr>
        <p:sp>
          <p:nvSpPr>
            <p:cNvPr id="120948" name="Line 116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20949" name="Text Box 117"/>
            <p:cNvSpPr txBox="1">
              <a:spLocks noChangeArrowheads="1"/>
            </p:cNvSpPr>
            <p:nvPr/>
          </p:nvSpPr>
          <p:spPr bwMode="auto">
            <a:xfrm>
              <a:off x="2219" y="2626"/>
              <a:ext cx="219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Гос.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(</a:t>
              </a:r>
              <a:r>
                <a:rPr lang="ru-RU" sz="2400" dirty="0" err="1" smtClean="0">
                  <a:solidFill>
                    <a:srgbClr val="19426B"/>
                  </a:solidFill>
                  <a:latin typeface="Arial" charset="0"/>
                </a:rPr>
                <a:t>мун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.)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учреждения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120950" name="Group 118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951" name="Freeform 119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2" name="Freeform 120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3" name="Freeform 121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4" name="Freeform 122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5" name="Freeform 123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6" name="Freeform 124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7" name="Freeform 125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8" name="Freeform 126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59" name="Freeform 127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0" name="Freeform 128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1" name="Freeform 129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2" name="Freeform 130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3" name="Freeform 131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4" name="Freeform 132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5" name="Freeform 133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6" name="Freeform 134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7" name="Freeform 135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8" name="Freeform 136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69" name="Freeform 137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0" name="Freeform 138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1" name="Freeform 139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2" name="Freeform 140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3" name="Freeform 141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4" name="Freeform 142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5" name="Freeform 143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6" name="Freeform 144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7" name="Freeform 145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8" name="Freeform 146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79" name="Freeform 147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0" name="Freeform 148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1" name="Freeform 149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2" name="Freeform 150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3" name="Freeform 151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4" name="Freeform 152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5" name="Freeform 153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6" name="Freeform 154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7" name="Freeform 155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8" name="Freeform 156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89" name="Freeform 157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0" name="Freeform 158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1" name="Freeform 159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2" name="Freeform 160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3" name="Freeform 161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4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5" name="Freeform 163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6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7" name="Freeform 165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8" name="Freeform 166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0999" name="Freeform 167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00" name="Freeform 168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01" name="Freeform 169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02" name="Freeform 170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21003" name="Group 171"/>
          <p:cNvGrpSpPr>
            <a:grpSpLocks/>
          </p:cNvGrpSpPr>
          <p:nvPr/>
        </p:nvGrpSpPr>
        <p:grpSpPr bwMode="auto">
          <a:xfrm>
            <a:off x="556431" y="3987523"/>
            <a:ext cx="5743761" cy="635000"/>
            <a:chOff x="1728" y="3200"/>
            <a:chExt cx="3024" cy="400"/>
          </a:xfrm>
        </p:grpSpPr>
        <p:sp>
          <p:nvSpPr>
            <p:cNvPr id="121004" name="Line 172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21005" name="Text Box 173"/>
            <p:cNvSpPr txBox="1">
              <a:spLocks noChangeArrowheads="1"/>
            </p:cNvSpPr>
            <p:nvPr/>
          </p:nvSpPr>
          <p:spPr bwMode="auto">
            <a:xfrm>
              <a:off x="2241" y="3210"/>
              <a:ext cx="108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ГУП (МУП)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121006" name="Group 174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21007" name="Freeform 17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08" name="Freeform 17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09" name="Freeform 17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0" name="Freeform 17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1" name="Freeform 17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2" name="Freeform 18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3" name="Freeform 18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4" name="Freeform 18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5" name="Freeform 18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6" name="Freeform 18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7" name="Freeform 18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8" name="Freeform 18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19" name="Freeform 18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0" name="Freeform 18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1" name="Freeform 18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2" name="Freeform 19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3" name="Freeform 19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4" name="Freeform 19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5" name="Freeform 19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6" name="Freeform 19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7" name="Freeform 19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8" name="Freeform 19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29" name="Freeform 19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0" name="Freeform 19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1" name="Freeform 19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2" name="Freeform 20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3" name="Freeform 20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4" name="Freeform 20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5" name="Freeform 20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6" name="Freeform 20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7" name="Freeform 20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8" name="Freeform 20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39" name="Freeform 20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0" name="Freeform 20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1" name="Freeform 20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2" name="Freeform 21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3" name="Freeform 21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4" name="Freeform 21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5" name="Freeform 21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6" name="Freeform 21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7" name="Freeform 21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8" name="Freeform 21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49" name="Freeform 21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0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1" name="Freeform 21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2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3" name="Freeform 22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4" name="Freeform 22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5" name="Freeform 22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6" name="Freeform 22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7" name="Freeform 22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1058" name="Freeform 22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27" name="Group 3"/>
          <p:cNvGrpSpPr>
            <a:grpSpLocks/>
          </p:cNvGrpSpPr>
          <p:nvPr/>
        </p:nvGrpSpPr>
        <p:grpSpPr bwMode="auto">
          <a:xfrm>
            <a:off x="458344" y="4869160"/>
            <a:ext cx="6633936" cy="635000"/>
            <a:chOff x="1728" y="1472"/>
            <a:chExt cx="3434" cy="400"/>
          </a:xfrm>
        </p:grpSpPr>
        <p:grpSp>
          <p:nvGrpSpPr>
            <p:cNvPr id="228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231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2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3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4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5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6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7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8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9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0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1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2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3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4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5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6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7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8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9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0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1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2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3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4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5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6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7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8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9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0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1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2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3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4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5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6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7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8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9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0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1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2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3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5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7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8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9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0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1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2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  <p:sp>
          <p:nvSpPr>
            <p:cNvPr id="229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230" name="Text Box 58"/>
            <p:cNvSpPr txBox="1">
              <a:spLocks noChangeArrowheads="1"/>
            </p:cNvSpPr>
            <p:nvPr/>
          </p:nvSpPr>
          <p:spPr bwMode="auto">
            <a:xfrm>
              <a:off x="2261" y="1488"/>
              <a:ext cx="290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 err="1">
                  <a:solidFill>
                    <a:srgbClr val="19426B"/>
                  </a:solidFill>
                  <a:latin typeface="Arial" charset="0"/>
                </a:rPr>
                <a:t>Госкорпорации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 и госкомпании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</p:grpSp>
      <p:grpSp>
        <p:nvGrpSpPr>
          <p:cNvPr id="283" name="Group 171"/>
          <p:cNvGrpSpPr>
            <a:grpSpLocks/>
          </p:cNvGrpSpPr>
          <p:nvPr/>
        </p:nvGrpSpPr>
        <p:grpSpPr bwMode="auto">
          <a:xfrm>
            <a:off x="395640" y="5667378"/>
            <a:ext cx="8353976" cy="833438"/>
            <a:chOff x="1728" y="3200"/>
            <a:chExt cx="3465" cy="525"/>
          </a:xfrm>
        </p:grpSpPr>
        <p:sp>
          <p:nvSpPr>
            <p:cNvPr id="284" name="Line 172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285" name="Text Box 173"/>
            <p:cNvSpPr txBox="1">
              <a:spLocks noChangeArrowheads="1"/>
            </p:cNvSpPr>
            <p:nvPr/>
          </p:nvSpPr>
          <p:spPr bwMode="auto">
            <a:xfrm>
              <a:off x="2059" y="3202"/>
              <a:ext cx="313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ЮЛ, ИП, ФЛ в части соглашений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о 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предоставлении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им средств из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бюджета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и гос. (</a:t>
              </a:r>
              <a:r>
                <a:rPr lang="ru-RU" sz="2400" dirty="0" err="1">
                  <a:solidFill>
                    <a:srgbClr val="19426B"/>
                  </a:solidFill>
                  <a:latin typeface="Arial" charset="0"/>
                </a:rPr>
                <a:t>мун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.) гарантий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286" name="Group 174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287" name="Freeform 17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8" name="Freeform 17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9" name="Freeform 17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0" name="Freeform 17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1" name="Freeform 17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2" name="Freeform 18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3" name="Freeform 18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4" name="Freeform 18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5" name="Freeform 18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6" name="Freeform 18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7" name="Freeform 18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8" name="Freeform 18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9" name="Freeform 18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0" name="Freeform 18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1" name="Freeform 18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2" name="Freeform 19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3" name="Freeform 19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4" name="Freeform 19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5" name="Freeform 19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6" name="Freeform 19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7" name="Freeform 19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8" name="Freeform 19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9" name="Freeform 19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0" name="Freeform 19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1" name="Freeform 19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2" name="Freeform 20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3" name="Freeform 20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4" name="Freeform 20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5" name="Freeform 20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6" name="Freeform 20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7" name="Freeform 20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8" name="Freeform 20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9" name="Freeform 20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0" name="Freeform 20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1" name="Freeform 20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2" name="Freeform 21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3" name="Freeform 21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4" name="Freeform 21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5" name="Freeform 21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6" name="Freeform 21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7" name="Freeform 21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8" name="Freeform 21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9" name="Freeform 217"/>
              <p:cNvSpPr>
                <a:spLocks/>
              </p:cNvSpPr>
              <p:nvPr/>
            </p:nvSpPr>
            <p:spPr bwMode="auto">
              <a:xfrm>
                <a:off x="1049" y="2596"/>
                <a:ext cx="38" cy="32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0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1" name="Freeform 21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2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3" name="Freeform 22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4" name="Freeform 22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5" name="Freeform 22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6" name="Freeform 22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7" name="Freeform 22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8" name="Freeform 22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84" y="260648"/>
            <a:ext cx="7391400" cy="56356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Статья 266.1. Объекты государственного (муниципального) финансового контроля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122939" name="Group 59"/>
          <p:cNvGrpSpPr>
            <a:grpSpLocks/>
          </p:cNvGrpSpPr>
          <p:nvPr/>
        </p:nvGrpSpPr>
        <p:grpSpPr bwMode="auto">
          <a:xfrm>
            <a:off x="395536" y="1556793"/>
            <a:ext cx="8280920" cy="1595438"/>
            <a:chOff x="1728" y="2048"/>
            <a:chExt cx="3793" cy="1005"/>
          </a:xfrm>
        </p:grpSpPr>
        <p:sp>
          <p:nvSpPr>
            <p:cNvPr id="122940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22941" name="Text Box 61"/>
            <p:cNvSpPr txBox="1">
              <a:spLocks noChangeArrowheads="1"/>
            </p:cNvSpPr>
            <p:nvPr/>
          </p:nvSpPr>
          <p:spPr bwMode="auto">
            <a:xfrm>
              <a:off x="2077" y="2064"/>
              <a:ext cx="3444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ХТ и ХО с долей участия ППО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в уставном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(складочном)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капитале, а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также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коммерческие организации,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в капитале которых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участвуют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эти ХТ и ХО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122942" name="Group 62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22943" name="Freeform 63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4" name="Freeform 64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5" name="Freeform 65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6" name="Freeform 66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7" name="Freeform 67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8" name="Freeform 68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49" name="Freeform 69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0" name="Freeform 70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1" name="Freeform 71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2" name="Freeform 72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3" name="Freeform 73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4" name="Freeform 74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5" name="Freeform 75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6" name="Freeform 76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7" name="Freeform 77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8" name="Freeform 78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59" name="Freeform 79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0" name="Freeform 80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1" name="Freeform 81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2" name="Freeform 82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3" name="Freeform 83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4" name="Freeform 84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5" name="Freeform 85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6" name="Freeform 86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7" name="Freeform 87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8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69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0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1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2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3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4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5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6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7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8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79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0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1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2" name="Freeform 102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3" name="Freeform 103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4" name="Freeform 104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5" name="Freeform 105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7" name="Freeform 107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89" name="Freeform 109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90" name="Freeform 110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91" name="Freeform 111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92" name="Freeform 112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93" name="Freeform 113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22994" name="Freeform 114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71" name="Group 3"/>
          <p:cNvGrpSpPr>
            <a:grpSpLocks/>
          </p:cNvGrpSpPr>
          <p:nvPr/>
        </p:nvGrpSpPr>
        <p:grpSpPr bwMode="auto">
          <a:xfrm>
            <a:off x="480510" y="3329875"/>
            <a:ext cx="8339962" cy="855663"/>
            <a:chOff x="1728" y="1472"/>
            <a:chExt cx="3024" cy="539"/>
          </a:xfrm>
        </p:grpSpPr>
        <p:grpSp>
          <p:nvGrpSpPr>
            <p:cNvPr id="172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75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77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78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79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0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1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2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3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4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5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6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7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8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89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0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1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2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3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4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5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6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7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8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199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0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1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2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3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4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5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6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7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8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09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0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1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2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3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4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5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6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7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8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19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0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1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2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3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4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5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26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  <p:sp>
          <p:nvSpPr>
            <p:cNvPr id="173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74" name="Text Box 58"/>
            <p:cNvSpPr txBox="1">
              <a:spLocks noChangeArrowheads="1"/>
            </p:cNvSpPr>
            <p:nvPr/>
          </p:nvSpPr>
          <p:spPr bwMode="auto">
            <a:xfrm>
              <a:off x="2143" y="1488"/>
              <a:ext cx="253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Органы управления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государственными внебюджетными фондами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</p:grpSp>
      <p:grpSp>
        <p:nvGrpSpPr>
          <p:cNvPr id="227" name="Group 59"/>
          <p:cNvGrpSpPr>
            <a:grpSpLocks/>
          </p:cNvGrpSpPr>
          <p:nvPr/>
        </p:nvGrpSpPr>
        <p:grpSpPr bwMode="auto">
          <a:xfrm>
            <a:off x="480510" y="4219565"/>
            <a:ext cx="7979708" cy="855663"/>
            <a:chOff x="1728" y="2048"/>
            <a:chExt cx="3999" cy="539"/>
          </a:xfrm>
        </p:grpSpPr>
        <p:sp>
          <p:nvSpPr>
            <p:cNvPr id="228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229" name="Text Box 61"/>
            <p:cNvSpPr txBox="1">
              <a:spLocks noChangeArrowheads="1"/>
            </p:cNvSpPr>
            <p:nvPr/>
          </p:nvSpPr>
          <p:spPr bwMode="auto">
            <a:xfrm>
              <a:off x="2118" y="2064"/>
              <a:ext cx="3609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ЮЛ, получающие средства по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договорам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финансового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обеспечения ОМС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230" name="Group 62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231" name="Freeform 63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2" name="Freeform 64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3" name="Freeform 65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4" name="Freeform 66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5" name="Freeform 67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6" name="Freeform 68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7" name="Freeform 69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8" name="Freeform 70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39" name="Freeform 71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0" name="Freeform 72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1" name="Freeform 73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2" name="Freeform 74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3" name="Freeform 75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4" name="Freeform 76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5" name="Freeform 77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6" name="Freeform 78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7" name="Freeform 79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8" name="Freeform 80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49" name="Freeform 81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0" name="Freeform 82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1" name="Freeform 83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2" name="Freeform 84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3" name="Freeform 85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4" name="Freeform 86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5" name="Freeform 87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6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7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8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59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0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1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2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3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4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5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6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7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8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69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0" name="Freeform 102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1" name="Freeform 103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2" name="Freeform 104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3" name="Freeform 105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4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5" name="Freeform 107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6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7" name="Freeform 109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8" name="Freeform 110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79" name="Freeform 111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0" name="Freeform 112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1" name="Freeform 113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2" name="Freeform 114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83" name="Group 115"/>
          <p:cNvGrpSpPr>
            <a:grpSpLocks/>
          </p:cNvGrpSpPr>
          <p:nvPr/>
        </p:nvGrpSpPr>
        <p:grpSpPr bwMode="auto">
          <a:xfrm>
            <a:off x="510876" y="5265302"/>
            <a:ext cx="7403858" cy="833438"/>
            <a:chOff x="1728" y="2624"/>
            <a:chExt cx="3433" cy="525"/>
          </a:xfrm>
        </p:grpSpPr>
        <p:sp>
          <p:nvSpPr>
            <p:cNvPr id="284" name="Line 116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285" name="Text Box 117"/>
            <p:cNvSpPr txBox="1">
              <a:spLocks noChangeArrowheads="1"/>
            </p:cNvSpPr>
            <p:nvPr/>
          </p:nvSpPr>
          <p:spPr bwMode="auto">
            <a:xfrm>
              <a:off x="2069" y="2626"/>
              <a:ext cx="309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Кредитные организации,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осуществляющие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операции с </a:t>
              </a:r>
              <a:r>
                <a:rPr lang="ru-RU" sz="2400" dirty="0" smtClean="0">
                  <a:solidFill>
                    <a:srgbClr val="19426B"/>
                  </a:solidFill>
                  <a:latin typeface="Arial" charset="0"/>
                </a:rPr>
                <a:t>бюджетными </a:t>
              </a:r>
              <a:r>
                <a:rPr lang="ru-RU" sz="2400" dirty="0">
                  <a:solidFill>
                    <a:srgbClr val="19426B"/>
                  </a:solidFill>
                  <a:latin typeface="Arial" charset="0"/>
                </a:rPr>
                <a:t>средствами</a:t>
              </a:r>
              <a:endParaRPr lang="en-US" sz="2400" dirty="0">
                <a:solidFill>
                  <a:srgbClr val="19426B"/>
                </a:solidFill>
                <a:latin typeface="Arial" charset="0"/>
              </a:endParaRPr>
            </a:p>
          </p:txBody>
        </p:sp>
        <p:grpSp>
          <p:nvGrpSpPr>
            <p:cNvPr id="286" name="Group 118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287" name="Freeform 119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/>
                <a:ahLst/>
                <a:cxnLst>
                  <a:cxn ang="0">
                    <a:pos x="63" y="14"/>
                  </a:cxn>
                  <a:cxn ang="0">
                    <a:pos x="55" y="14"/>
                  </a:cxn>
                  <a:cxn ang="0">
                    <a:pos x="48" y="14"/>
                  </a:cxn>
                  <a:cxn ang="0">
                    <a:pos x="40" y="14"/>
                  </a:cxn>
                  <a:cxn ang="0">
                    <a:pos x="31" y="11"/>
                  </a:cxn>
                  <a:cxn ang="0">
                    <a:pos x="23" y="10"/>
                  </a:cxn>
                  <a:cxn ang="0">
                    <a:pos x="16" y="8"/>
                  </a:cxn>
                  <a:cxn ang="0">
                    <a:pos x="8" y="4"/>
                  </a:cxn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3" y="8"/>
                  </a:cxn>
                  <a:cxn ang="0">
                    <a:pos x="30" y="10"/>
                  </a:cxn>
                  <a:cxn ang="0">
                    <a:pos x="39" y="11"/>
                  </a:cxn>
                  <a:cxn ang="0">
                    <a:pos x="47" y="12"/>
                  </a:cxn>
                  <a:cxn ang="0">
                    <a:pos x="55" y="14"/>
                  </a:cxn>
                  <a:cxn ang="0">
                    <a:pos x="63" y="14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8" name="Freeform 120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/>
                <a:ahLst/>
                <a:cxnLst>
                  <a:cxn ang="0">
                    <a:pos x="129" y="28"/>
                  </a:cxn>
                  <a:cxn ang="0">
                    <a:pos x="116" y="33"/>
                  </a:cxn>
                  <a:cxn ang="0">
                    <a:pos x="102" y="36"/>
                  </a:cxn>
                  <a:cxn ang="0">
                    <a:pos x="89" y="38"/>
                  </a:cxn>
                  <a:cxn ang="0">
                    <a:pos x="75" y="38"/>
                  </a:cxn>
                  <a:cxn ang="0">
                    <a:pos x="60" y="35"/>
                  </a:cxn>
                  <a:cxn ang="0">
                    <a:pos x="47" y="32"/>
                  </a:cxn>
                  <a:cxn ang="0">
                    <a:pos x="33" y="26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15" y="14"/>
                  </a:cxn>
                  <a:cxn ang="0">
                    <a:pos x="12" y="11"/>
                  </a:cxn>
                  <a:cxn ang="0">
                    <a:pos x="10" y="10"/>
                  </a:cxn>
                  <a:cxn ang="0">
                    <a:pos x="7" y="8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0" y="8"/>
                  </a:cxn>
                  <a:cxn ang="0">
                    <a:pos x="21" y="14"/>
                  </a:cxn>
                  <a:cxn ang="0">
                    <a:pos x="32" y="20"/>
                  </a:cxn>
                  <a:cxn ang="0">
                    <a:pos x="44" y="23"/>
                  </a:cxn>
                  <a:cxn ang="0">
                    <a:pos x="56" y="27"/>
                  </a:cxn>
                  <a:cxn ang="0">
                    <a:pos x="69" y="30"/>
                  </a:cxn>
                  <a:cxn ang="0">
                    <a:pos x="81" y="32"/>
                  </a:cxn>
                  <a:cxn ang="0">
                    <a:pos x="94" y="33"/>
                  </a:cxn>
                  <a:cxn ang="0">
                    <a:pos x="99" y="32"/>
                  </a:cxn>
                  <a:cxn ang="0">
                    <a:pos x="103" y="32"/>
                  </a:cxn>
                  <a:cxn ang="0">
                    <a:pos x="107" y="32"/>
                  </a:cxn>
                  <a:cxn ang="0">
                    <a:pos x="112" y="32"/>
                  </a:cxn>
                  <a:cxn ang="0">
                    <a:pos x="116" y="30"/>
                  </a:cxn>
                  <a:cxn ang="0">
                    <a:pos x="120" y="30"/>
                  </a:cxn>
                  <a:cxn ang="0">
                    <a:pos x="124" y="29"/>
                  </a:cxn>
                  <a:cxn ang="0">
                    <a:pos x="129" y="28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89" name="Freeform 121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/>
                <a:ahLst/>
                <a:cxnLst>
                  <a:cxn ang="0">
                    <a:pos x="47" y="45"/>
                  </a:cxn>
                  <a:cxn ang="0">
                    <a:pos x="54" y="48"/>
                  </a:cxn>
                  <a:cxn ang="0">
                    <a:pos x="61" y="51"/>
                  </a:cxn>
                  <a:cxn ang="0">
                    <a:pos x="69" y="53"/>
                  </a:cxn>
                  <a:cxn ang="0">
                    <a:pos x="76" y="55"/>
                  </a:cxn>
                  <a:cxn ang="0">
                    <a:pos x="85" y="56"/>
                  </a:cxn>
                  <a:cxn ang="0">
                    <a:pos x="93" y="57"/>
                  </a:cxn>
                  <a:cxn ang="0">
                    <a:pos x="101" y="59"/>
                  </a:cxn>
                  <a:cxn ang="0">
                    <a:pos x="109" y="59"/>
                  </a:cxn>
                  <a:cxn ang="0">
                    <a:pos x="117" y="57"/>
                  </a:cxn>
                  <a:cxn ang="0">
                    <a:pos x="124" y="56"/>
                  </a:cxn>
                  <a:cxn ang="0">
                    <a:pos x="131" y="54"/>
                  </a:cxn>
                  <a:cxn ang="0">
                    <a:pos x="139" y="51"/>
                  </a:cxn>
                  <a:cxn ang="0">
                    <a:pos x="146" y="49"/>
                  </a:cxn>
                  <a:cxn ang="0">
                    <a:pos x="153" y="45"/>
                  </a:cxn>
                  <a:cxn ang="0">
                    <a:pos x="159" y="41"/>
                  </a:cxn>
                  <a:cxn ang="0">
                    <a:pos x="166" y="37"/>
                  </a:cxn>
                  <a:cxn ang="0">
                    <a:pos x="159" y="39"/>
                  </a:cxn>
                  <a:cxn ang="0">
                    <a:pos x="152" y="42"/>
                  </a:cxn>
                  <a:cxn ang="0">
                    <a:pos x="146" y="43"/>
                  </a:cxn>
                  <a:cxn ang="0">
                    <a:pos x="139" y="45"/>
                  </a:cxn>
                  <a:cxn ang="0">
                    <a:pos x="132" y="47"/>
                  </a:cxn>
                  <a:cxn ang="0">
                    <a:pos x="125" y="47"/>
                  </a:cxn>
                  <a:cxn ang="0">
                    <a:pos x="117" y="48"/>
                  </a:cxn>
                  <a:cxn ang="0">
                    <a:pos x="110" y="48"/>
                  </a:cxn>
                  <a:cxn ang="0">
                    <a:pos x="95" y="47"/>
                  </a:cxn>
                  <a:cxn ang="0">
                    <a:pos x="79" y="44"/>
                  </a:cxn>
                  <a:cxn ang="0">
                    <a:pos x="64" y="41"/>
                  </a:cxn>
                  <a:cxn ang="0">
                    <a:pos x="50" y="36"/>
                  </a:cxn>
                  <a:cxn ang="0">
                    <a:pos x="36" y="29"/>
                  </a:cxn>
                  <a:cxn ang="0">
                    <a:pos x="24" y="20"/>
                  </a:cxn>
                  <a:cxn ang="0">
                    <a:pos x="11" y="11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8" y="12"/>
                  </a:cxn>
                  <a:cxn ang="0">
                    <a:pos x="12" y="17"/>
                  </a:cxn>
                  <a:cxn ang="0">
                    <a:pos x="16" y="21"/>
                  </a:cxn>
                  <a:cxn ang="0">
                    <a:pos x="21" y="26"/>
                  </a:cxn>
                  <a:cxn ang="0">
                    <a:pos x="26" y="31"/>
                  </a:cxn>
                  <a:cxn ang="0">
                    <a:pos x="31" y="35"/>
                  </a:cxn>
                  <a:cxn ang="0">
                    <a:pos x="36" y="39"/>
                  </a:cxn>
                  <a:cxn ang="0">
                    <a:pos x="38" y="39"/>
                  </a:cxn>
                  <a:cxn ang="0">
                    <a:pos x="39" y="41"/>
                  </a:cxn>
                  <a:cxn ang="0">
                    <a:pos x="40" y="42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4" y="44"/>
                  </a:cxn>
                  <a:cxn ang="0">
                    <a:pos x="45" y="44"/>
                  </a:cxn>
                  <a:cxn ang="0">
                    <a:pos x="47" y="45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0" name="Freeform 122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/>
                <a:ahLst/>
                <a:cxnLst>
                  <a:cxn ang="0">
                    <a:pos x="26" y="39"/>
                  </a:cxn>
                  <a:cxn ang="0">
                    <a:pos x="36" y="47"/>
                  </a:cxn>
                  <a:cxn ang="0">
                    <a:pos x="47" y="53"/>
                  </a:cxn>
                  <a:cxn ang="0">
                    <a:pos x="58" y="59"/>
                  </a:cxn>
                  <a:cxn ang="0">
                    <a:pos x="70" y="62"/>
                  </a:cxn>
                  <a:cxn ang="0">
                    <a:pos x="82" y="66"/>
                  </a:cxn>
                  <a:cxn ang="0">
                    <a:pos x="95" y="69"/>
                  </a:cxn>
                  <a:cxn ang="0">
                    <a:pos x="107" y="71"/>
                  </a:cxn>
                  <a:cxn ang="0">
                    <a:pos x="120" y="72"/>
                  </a:cxn>
                  <a:cxn ang="0">
                    <a:pos x="125" y="71"/>
                  </a:cxn>
                  <a:cxn ang="0">
                    <a:pos x="129" y="71"/>
                  </a:cxn>
                  <a:cxn ang="0">
                    <a:pos x="133" y="71"/>
                  </a:cxn>
                  <a:cxn ang="0">
                    <a:pos x="138" y="71"/>
                  </a:cxn>
                  <a:cxn ang="0">
                    <a:pos x="142" y="69"/>
                  </a:cxn>
                  <a:cxn ang="0">
                    <a:pos x="146" y="69"/>
                  </a:cxn>
                  <a:cxn ang="0">
                    <a:pos x="150" y="68"/>
                  </a:cxn>
                  <a:cxn ang="0">
                    <a:pos x="155" y="67"/>
                  </a:cxn>
                  <a:cxn ang="0">
                    <a:pos x="160" y="65"/>
                  </a:cxn>
                  <a:cxn ang="0">
                    <a:pos x="164" y="62"/>
                  </a:cxn>
                  <a:cxn ang="0">
                    <a:pos x="169" y="60"/>
                  </a:cxn>
                  <a:cxn ang="0">
                    <a:pos x="174" y="56"/>
                  </a:cxn>
                  <a:cxn ang="0">
                    <a:pos x="178" y="53"/>
                  </a:cxn>
                  <a:cxn ang="0">
                    <a:pos x="183" y="49"/>
                  </a:cxn>
                  <a:cxn ang="0">
                    <a:pos x="187" y="45"/>
                  </a:cxn>
                  <a:cxn ang="0">
                    <a:pos x="191" y="42"/>
                  </a:cxn>
                  <a:cxn ang="0">
                    <a:pos x="183" y="45"/>
                  </a:cxn>
                  <a:cxn ang="0">
                    <a:pos x="175" y="49"/>
                  </a:cxn>
                  <a:cxn ang="0">
                    <a:pos x="166" y="53"/>
                  </a:cxn>
                  <a:cxn ang="0">
                    <a:pos x="157" y="55"/>
                  </a:cxn>
                  <a:cxn ang="0">
                    <a:pos x="148" y="57"/>
                  </a:cxn>
                  <a:cxn ang="0">
                    <a:pos x="139" y="59"/>
                  </a:cxn>
                  <a:cxn ang="0">
                    <a:pos x="130" y="60"/>
                  </a:cxn>
                  <a:cxn ang="0">
                    <a:pos x="120" y="60"/>
                  </a:cxn>
                  <a:cxn ang="0">
                    <a:pos x="103" y="60"/>
                  </a:cxn>
                  <a:cxn ang="0">
                    <a:pos x="85" y="56"/>
                  </a:cxn>
                  <a:cxn ang="0">
                    <a:pos x="69" y="51"/>
                  </a:cxn>
                  <a:cxn ang="0">
                    <a:pos x="53" y="44"/>
                  </a:cxn>
                  <a:cxn ang="0">
                    <a:pos x="38" y="36"/>
                  </a:cxn>
                  <a:cxn ang="0">
                    <a:pos x="24" y="25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5" y="11"/>
                  </a:cxn>
                  <a:cxn ang="0">
                    <a:pos x="8" y="15"/>
                  </a:cxn>
                  <a:cxn ang="0">
                    <a:pos x="11" y="20"/>
                  </a:cxn>
                  <a:cxn ang="0">
                    <a:pos x="15" y="25"/>
                  </a:cxn>
                  <a:cxn ang="0">
                    <a:pos x="18" y="30"/>
                  </a:cxn>
                  <a:cxn ang="0">
                    <a:pos x="22" y="35"/>
                  </a:cxn>
                  <a:cxn ang="0">
                    <a:pos x="26" y="39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1" name="Freeform 123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8" y="47"/>
                  </a:cxn>
                  <a:cxn ang="0">
                    <a:pos x="41" y="56"/>
                  </a:cxn>
                  <a:cxn ang="0">
                    <a:pos x="53" y="65"/>
                  </a:cxn>
                  <a:cxn ang="0">
                    <a:pos x="67" y="71"/>
                  </a:cxn>
                  <a:cxn ang="0">
                    <a:pos x="81" y="77"/>
                  </a:cxn>
                  <a:cxn ang="0">
                    <a:pos x="96" y="80"/>
                  </a:cxn>
                  <a:cxn ang="0">
                    <a:pos x="112" y="83"/>
                  </a:cxn>
                  <a:cxn ang="0">
                    <a:pos x="127" y="84"/>
                  </a:cxn>
                  <a:cxn ang="0">
                    <a:pos x="134" y="84"/>
                  </a:cxn>
                  <a:cxn ang="0">
                    <a:pos x="142" y="83"/>
                  </a:cxn>
                  <a:cxn ang="0">
                    <a:pos x="149" y="83"/>
                  </a:cxn>
                  <a:cxn ang="0">
                    <a:pos x="156" y="81"/>
                  </a:cxn>
                  <a:cxn ang="0">
                    <a:pos x="163" y="79"/>
                  </a:cxn>
                  <a:cxn ang="0">
                    <a:pos x="170" y="78"/>
                  </a:cxn>
                  <a:cxn ang="0">
                    <a:pos x="176" y="75"/>
                  </a:cxn>
                  <a:cxn ang="0">
                    <a:pos x="183" y="73"/>
                  </a:cxn>
                  <a:cxn ang="0">
                    <a:pos x="187" y="69"/>
                  </a:cxn>
                  <a:cxn ang="0">
                    <a:pos x="190" y="67"/>
                  </a:cxn>
                  <a:cxn ang="0">
                    <a:pos x="194" y="63"/>
                  </a:cxn>
                  <a:cxn ang="0">
                    <a:pos x="197" y="61"/>
                  </a:cxn>
                  <a:cxn ang="0">
                    <a:pos x="200" y="57"/>
                  </a:cxn>
                  <a:cxn ang="0">
                    <a:pos x="204" y="54"/>
                  </a:cxn>
                  <a:cxn ang="0">
                    <a:pos x="207" y="50"/>
                  </a:cxn>
                  <a:cxn ang="0">
                    <a:pos x="210" y="45"/>
                  </a:cxn>
                  <a:cxn ang="0">
                    <a:pos x="201" y="51"/>
                  </a:cxn>
                  <a:cxn ang="0">
                    <a:pos x="191" y="57"/>
                  </a:cxn>
                  <a:cxn ang="0">
                    <a:pos x="181" y="62"/>
                  </a:cxn>
                  <a:cxn ang="0">
                    <a:pos x="171" y="66"/>
                  </a:cxn>
                  <a:cxn ang="0">
                    <a:pos x="160" y="69"/>
                  </a:cxn>
                  <a:cxn ang="0">
                    <a:pos x="149" y="71"/>
                  </a:cxn>
                  <a:cxn ang="0">
                    <a:pos x="138" y="73"/>
                  </a:cxn>
                  <a:cxn ang="0">
                    <a:pos x="127" y="73"/>
                  </a:cxn>
                  <a:cxn ang="0">
                    <a:pos x="118" y="73"/>
                  </a:cxn>
                  <a:cxn ang="0">
                    <a:pos x="108" y="72"/>
                  </a:cxn>
                  <a:cxn ang="0">
                    <a:pos x="99" y="71"/>
                  </a:cxn>
                  <a:cxn ang="0">
                    <a:pos x="89" y="68"/>
                  </a:cxn>
                  <a:cxn ang="0">
                    <a:pos x="80" y="65"/>
                  </a:cxn>
                  <a:cxn ang="0">
                    <a:pos x="71" y="62"/>
                  </a:cxn>
                  <a:cxn ang="0">
                    <a:pos x="63" y="57"/>
                  </a:cxn>
                  <a:cxn ang="0">
                    <a:pos x="55" y="54"/>
                  </a:cxn>
                  <a:cxn ang="0">
                    <a:pos x="39" y="43"/>
                  </a:cxn>
                  <a:cxn ang="0">
                    <a:pos x="25" y="30"/>
                  </a:cxn>
                  <a:cxn ang="0">
                    <a:pos x="12" y="17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7" y="19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4" y="32"/>
                  </a:cxn>
                  <a:cxn ang="0">
                    <a:pos x="17" y="36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2" name="Freeform 124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24" y="48"/>
                  </a:cxn>
                  <a:cxn ang="0">
                    <a:pos x="37" y="60"/>
                  </a:cxn>
                  <a:cxn ang="0">
                    <a:pos x="50" y="71"/>
                  </a:cxn>
                  <a:cxn ang="0">
                    <a:pos x="65" y="79"/>
                  </a:cxn>
                  <a:cxn ang="0">
                    <a:pos x="81" y="86"/>
                  </a:cxn>
                  <a:cxn ang="0">
                    <a:pos x="97" y="91"/>
                  </a:cxn>
                  <a:cxn ang="0">
                    <a:pos x="115" y="95"/>
                  </a:cxn>
                  <a:cxn ang="0">
                    <a:pos x="132" y="95"/>
                  </a:cxn>
                  <a:cxn ang="0">
                    <a:pos x="142" y="95"/>
                  </a:cxn>
                  <a:cxn ang="0">
                    <a:pos x="151" y="94"/>
                  </a:cxn>
                  <a:cxn ang="0">
                    <a:pos x="160" y="92"/>
                  </a:cxn>
                  <a:cxn ang="0">
                    <a:pos x="169" y="90"/>
                  </a:cxn>
                  <a:cxn ang="0">
                    <a:pos x="178" y="88"/>
                  </a:cxn>
                  <a:cxn ang="0">
                    <a:pos x="187" y="84"/>
                  </a:cxn>
                  <a:cxn ang="0">
                    <a:pos x="195" y="80"/>
                  </a:cxn>
                  <a:cxn ang="0">
                    <a:pos x="203" y="77"/>
                  </a:cxn>
                  <a:cxn ang="0">
                    <a:pos x="206" y="73"/>
                  </a:cxn>
                  <a:cxn ang="0">
                    <a:pos x="209" y="70"/>
                  </a:cxn>
                  <a:cxn ang="0">
                    <a:pos x="212" y="67"/>
                  </a:cxn>
                  <a:cxn ang="0">
                    <a:pos x="214" y="64"/>
                  </a:cxn>
                  <a:cxn ang="0">
                    <a:pos x="217" y="60"/>
                  </a:cxn>
                  <a:cxn ang="0">
                    <a:pos x="219" y="56"/>
                  </a:cxn>
                  <a:cxn ang="0">
                    <a:pos x="222" y="53"/>
                  </a:cxn>
                  <a:cxn ang="0">
                    <a:pos x="224" y="49"/>
                  </a:cxn>
                  <a:cxn ang="0">
                    <a:pos x="214" y="56"/>
                  </a:cxn>
                  <a:cxn ang="0">
                    <a:pos x="204" y="64"/>
                  </a:cxn>
                  <a:cxn ang="0">
                    <a:pos x="193" y="70"/>
                  </a:cxn>
                  <a:cxn ang="0">
                    <a:pos x="181" y="76"/>
                  </a:cxn>
                  <a:cxn ang="0">
                    <a:pos x="170" y="79"/>
                  </a:cxn>
                  <a:cxn ang="0">
                    <a:pos x="157" y="82"/>
                  </a:cxn>
                  <a:cxn ang="0">
                    <a:pos x="145" y="84"/>
                  </a:cxn>
                  <a:cxn ang="0">
                    <a:pos x="132" y="84"/>
                  </a:cxn>
                  <a:cxn ang="0">
                    <a:pos x="122" y="84"/>
                  </a:cxn>
                  <a:cxn ang="0">
                    <a:pos x="112" y="83"/>
                  </a:cxn>
                  <a:cxn ang="0">
                    <a:pos x="101" y="82"/>
                  </a:cxn>
                  <a:cxn ang="0">
                    <a:pos x="92" y="78"/>
                  </a:cxn>
                  <a:cxn ang="0">
                    <a:pos x="82" y="76"/>
                  </a:cxn>
                  <a:cxn ang="0">
                    <a:pos x="73" y="71"/>
                  </a:cxn>
                  <a:cxn ang="0">
                    <a:pos x="64" y="67"/>
                  </a:cxn>
                  <a:cxn ang="0">
                    <a:pos x="56" y="61"/>
                  </a:cxn>
                  <a:cxn ang="0">
                    <a:pos x="47" y="55"/>
                  </a:cxn>
                  <a:cxn ang="0">
                    <a:pos x="40" y="49"/>
                  </a:cxn>
                  <a:cxn ang="0">
                    <a:pos x="32" y="42"/>
                  </a:cxn>
                  <a:cxn ang="0">
                    <a:pos x="25" y="35"/>
                  </a:cxn>
                  <a:cxn ang="0">
                    <a:pos x="18" y="28"/>
                  </a:cxn>
                  <a:cxn ang="0">
                    <a:pos x="12" y="19"/>
                  </a:cxn>
                  <a:cxn ang="0">
                    <a:pos x="6" y="1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" y="10"/>
                  </a:cxn>
                  <a:cxn ang="0">
                    <a:pos x="4" y="13"/>
                  </a:cxn>
                  <a:cxn ang="0">
                    <a:pos x="5" y="18"/>
                  </a:cxn>
                  <a:cxn ang="0">
                    <a:pos x="7" y="23"/>
                  </a:cxn>
                  <a:cxn ang="0">
                    <a:pos x="8" y="26"/>
                  </a:cxn>
                  <a:cxn ang="0">
                    <a:pos x="10" y="30"/>
                  </a:cxn>
                  <a:cxn ang="0">
                    <a:pos x="12" y="35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3" name="Freeform 125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47" y="76"/>
                  </a:cxn>
                  <a:cxn ang="0">
                    <a:pos x="71" y="90"/>
                  </a:cxn>
                  <a:cxn ang="0">
                    <a:pos x="88" y="98"/>
                  </a:cxn>
                  <a:cxn ang="0">
                    <a:pos x="107" y="104"/>
                  </a:cxn>
                  <a:cxn ang="0">
                    <a:pos x="126" y="106"/>
                  </a:cxn>
                  <a:cxn ang="0">
                    <a:pos x="146" y="106"/>
                  </a:cxn>
                  <a:cxn ang="0">
                    <a:pos x="168" y="102"/>
                  </a:cxn>
                  <a:cxn ang="0">
                    <a:pos x="189" y="95"/>
                  </a:cxn>
                  <a:cxn ang="0">
                    <a:pos x="209" y="84"/>
                  </a:cxn>
                  <a:cxn ang="0">
                    <a:pos x="220" y="76"/>
                  </a:cxn>
                  <a:cxn ang="0">
                    <a:pos x="224" y="70"/>
                  </a:cxn>
                  <a:cxn ang="0">
                    <a:pos x="228" y="63"/>
                  </a:cxn>
                  <a:cxn ang="0">
                    <a:pos x="233" y="57"/>
                  </a:cxn>
                  <a:cxn ang="0">
                    <a:pos x="235" y="53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35" y="52"/>
                  </a:cxn>
                  <a:cxn ang="0">
                    <a:pos x="224" y="62"/>
                  </a:cxn>
                  <a:cxn ang="0">
                    <a:pos x="201" y="77"/>
                  </a:cxn>
                  <a:cxn ang="0">
                    <a:pos x="176" y="88"/>
                  </a:cxn>
                  <a:cxn ang="0">
                    <a:pos x="149" y="94"/>
                  </a:cxn>
                  <a:cxn ang="0">
                    <a:pos x="124" y="95"/>
                  </a:cxn>
                  <a:cxn ang="0">
                    <a:pos x="103" y="92"/>
                  </a:cxn>
                  <a:cxn ang="0">
                    <a:pos x="83" y="84"/>
                  </a:cxn>
                  <a:cxn ang="0">
                    <a:pos x="64" y="75"/>
                  </a:cxn>
                  <a:cxn ang="0">
                    <a:pos x="47" y="63"/>
                  </a:cxn>
                  <a:cxn ang="0">
                    <a:pos x="31" y="47"/>
                  </a:cxn>
                  <a:cxn ang="0">
                    <a:pos x="17" y="30"/>
                  </a:cxn>
                  <a:cxn ang="0">
                    <a:pos x="6" y="11"/>
                  </a:cxn>
                  <a:cxn ang="0">
                    <a:pos x="1" y="5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7" y="29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4" name="Freeform 126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/>
                <a:ahLst/>
                <a:cxnLst>
                  <a:cxn ang="0">
                    <a:pos x="10" y="40"/>
                  </a:cxn>
                  <a:cxn ang="0">
                    <a:pos x="22" y="58"/>
                  </a:cxn>
                  <a:cxn ang="0">
                    <a:pos x="36" y="72"/>
                  </a:cxn>
                  <a:cxn ang="0">
                    <a:pos x="51" y="85"/>
                  </a:cxn>
                  <a:cxn ang="0">
                    <a:pos x="68" y="97"/>
                  </a:cxn>
                  <a:cxn ang="0">
                    <a:pos x="86" y="106"/>
                  </a:cxn>
                  <a:cxn ang="0">
                    <a:pos x="105" y="112"/>
                  </a:cxn>
                  <a:cxn ang="0">
                    <a:pos x="126" y="114"/>
                  </a:cxn>
                  <a:cxn ang="0">
                    <a:pos x="149" y="114"/>
                  </a:cxn>
                  <a:cxn ang="0">
                    <a:pos x="174" y="109"/>
                  </a:cxn>
                  <a:cxn ang="0">
                    <a:pos x="197" y="100"/>
                  </a:cxn>
                  <a:cxn ang="0">
                    <a:pos x="218" y="86"/>
                  </a:cxn>
                  <a:cxn ang="0">
                    <a:pos x="229" y="78"/>
                  </a:cxn>
                  <a:cxn ang="0">
                    <a:pos x="232" y="74"/>
                  </a:cxn>
                  <a:cxn ang="0">
                    <a:pos x="233" y="72"/>
                  </a:cxn>
                  <a:cxn ang="0">
                    <a:pos x="235" y="68"/>
                  </a:cxn>
                  <a:cxn ang="0">
                    <a:pos x="237" y="65"/>
                  </a:cxn>
                  <a:cxn ang="0">
                    <a:pos x="238" y="61"/>
                  </a:cxn>
                  <a:cxn ang="0">
                    <a:pos x="240" y="58"/>
                  </a:cxn>
                  <a:cxn ang="0">
                    <a:pos x="241" y="54"/>
                  </a:cxn>
                  <a:cxn ang="0">
                    <a:pos x="230" y="64"/>
                  </a:cxn>
                  <a:cxn ang="0">
                    <a:pos x="207" y="83"/>
                  </a:cxn>
                  <a:cxn ang="0">
                    <a:pos x="180" y="96"/>
                  </a:cxn>
                  <a:cxn ang="0">
                    <a:pos x="151" y="103"/>
                  </a:cxn>
                  <a:cxn ang="0">
                    <a:pos x="125" y="103"/>
                  </a:cxn>
                  <a:cxn ang="0">
                    <a:pos x="102" y="100"/>
                  </a:cxn>
                  <a:cxn ang="0">
                    <a:pos x="82" y="92"/>
                  </a:cxn>
                  <a:cxn ang="0">
                    <a:pos x="63" y="82"/>
                  </a:cxn>
                  <a:cxn ang="0">
                    <a:pos x="45" y="67"/>
                  </a:cxn>
                  <a:cxn ang="0">
                    <a:pos x="30" y="52"/>
                  </a:cxn>
                  <a:cxn ang="0">
                    <a:pos x="16" y="32"/>
                  </a:cxn>
                  <a:cxn ang="0">
                    <a:pos x="5" y="11"/>
                  </a:cxn>
                  <a:cxn ang="0">
                    <a:pos x="0" y="4"/>
                  </a:cxn>
                  <a:cxn ang="0">
                    <a:pos x="1" y="11"/>
                  </a:cxn>
                  <a:cxn ang="0">
                    <a:pos x="2" y="19"/>
                  </a:cxn>
                  <a:cxn ang="0">
                    <a:pos x="3" y="26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5" name="Freeform 127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/>
                <a:ahLst/>
                <a:cxnLst>
                  <a:cxn ang="0">
                    <a:pos x="7" y="39"/>
                  </a:cxn>
                  <a:cxn ang="0">
                    <a:pos x="18" y="58"/>
                  </a:cxn>
                  <a:cxn ang="0">
                    <a:pos x="32" y="75"/>
                  </a:cxn>
                  <a:cxn ang="0">
                    <a:pos x="48" y="91"/>
                  </a:cxn>
                  <a:cxn ang="0">
                    <a:pos x="65" y="103"/>
                  </a:cxn>
                  <a:cxn ang="0">
                    <a:pos x="84" y="112"/>
                  </a:cxn>
                  <a:cxn ang="0">
                    <a:pos x="104" y="120"/>
                  </a:cxn>
                  <a:cxn ang="0">
                    <a:pos x="125" y="123"/>
                  </a:cxn>
                  <a:cxn ang="0">
                    <a:pos x="150" y="122"/>
                  </a:cxn>
                  <a:cxn ang="0">
                    <a:pos x="177" y="116"/>
                  </a:cxn>
                  <a:cxn ang="0">
                    <a:pos x="202" y="105"/>
                  </a:cxn>
                  <a:cxn ang="0">
                    <a:pos x="225" y="90"/>
                  </a:cxn>
                  <a:cxn ang="0">
                    <a:pos x="238" y="76"/>
                  </a:cxn>
                  <a:cxn ang="0">
                    <a:pos x="241" y="69"/>
                  </a:cxn>
                  <a:cxn ang="0">
                    <a:pos x="243" y="62"/>
                  </a:cxn>
                  <a:cxn ang="0">
                    <a:pos x="245" y="56"/>
                  </a:cxn>
                  <a:cxn ang="0">
                    <a:pos x="236" y="66"/>
                  </a:cxn>
                  <a:cxn ang="0">
                    <a:pos x="211" y="87"/>
                  </a:cxn>
                  <a:cxn ang="0">
                    <a:pos x="183" y="103"/>
                  </a:cxn>
                  <a:cxn ang="0">
                    <a:pos x="152" y="111"/>
                  </a:cxn>
                  <a:cxn ang="0">
                    <a:pos x="125" y="112"/>
                  </a:cxn>
                  <a:cxn ang="0">
                    <a:pos x="101" y="108"/>
                  </a:cxn>
                  <a:cxn ang="0">
                    <a:pos x="80" y="99"/>
                  </a:cxn>
                  <a:cxn ang="0">
                    <a:pos x="61" y="87"/>
                  </a:cxn>
                  <a:cxn ang="0">
                    <a:pos x="43" y="73"/>
                  </a:cxn>
                  <a:cxn ang="0">
                    <a:pos x="28" y="55"/>
                  </a:cxn>
                  <a:cxn ang="0">
                    <a:pos x="15" y="34"/>
                  </a:cxn>
                  <a:cxn ang="0">
                    <a:pos x="4" y="1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1" y="25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6" name="Freeform 128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/>
                <a:ahLst/>
                <a:cxnLst>
                  <a:cxn ang="0">
                    <a:pos x="5" y="40"/>
                  </a:cxn>
                  <a:cxn ang="0">
                    <a:pos x="16" y="61"/>
                  </a:cxn>
                  <a:cxn ang="0">
                    <a:pos x="30" y="79"/>
                  </a:cxn>
                  <a:cxn ang="0">
                    <a:pos x="45" y="96"/>
                  </a:cxn>
                  <a:cxn ang="0">
                    <a:pos x="63" y="111"/>
                  </a:cxn>
                  <a:cxn ang="0">
                    <a:pos x="82" y="121"/>
                  </a:cxn>
                  <a:cxn ang="0">
                    <a:pos x="102" y="129"/>
                  </a:cxn>
                  <a:cxn ang="0">
                    <a:pos x="125" y="132"/>
                  </a:cxn>
                  <a:cxn ang="0">
                    <a:pos x="151" y="132"/>
                  </a:cxn>
                  <a:cxn ang="0">
                    <a:pos x="180" y="125"/>
                  </a:cxn>
                  <a:cxn ang="0">
                    <a:pos x="207" y="112"/>
                  </a:cxn>
                  <a:cxn ang="0">
                    <a:pos x="230" y="93"/>
                  </a:cxn>
                  <a:cxn ang="0">
                    <a:pos x="243" y="77"/>
                  </a:cxn>
                  <a:cxn ang="0">
                    <a:pos x="245" y="71"/>
                  </a:cxn>
                  <a:cxn ang="0">
                    <a:pos x="247" y="64"/>
                  </a:cxn>
                  <a:cxn ang="0">
                    <a:pos x="249" y="58"/>
                  </a:cxn>
                  <a:cxn ang="0">
                    <a:pos x="239" y="69"/>
                  </a:cxn>
                  <a:cxn ang="0">
                    <a:pos x="214" y="94"/>
                  </a:cxn>
                  <a:cxn ang="0">
                    <a:pos x="185" y="112"/>
                  </a:cxn>
                  <a:cxn ang="0">
                    <a:pos x="161" y="119"/>
                  </a:cxn>
                  <a:cxn ang="0">
                    <a:pos x="145" y="121"/>
                  </a:cxn>
                  <a:cxn ang="0">
                    <a:pos x="124" y="121"/>
                  </a:cxn>
                  <a:cxn ang="0">
                    <a:pos x="100" y="117"/>
                  </a:cxn>
                  <a:cxn ang="0">
                    <a:pos x="79" y="108"/>
                  </a:cxn>
                  <a:cxn ang="0">
                    <a:pos x="59" y="95"/>
                  </a:cxn>
                  <a:cxn ang="0">
                    <a:pos x="42" y="79"/>
                  </a:cxn>
                  <a:cxn ang="0">
                    <a:pos x="27" y="60"/>
                  </a:cxn>
                  <a:cxn ang="0">
                    <a:pos x="14" y="37"/>
                  </a:cxn>
                  <a:cxn ang="0">
                    <a:pos x="5" y="14"/>
                  </a:cxn>
                  <a:cxn ang="0">
                    <a:pos x="1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0" y="26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7" name="Freeform 129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15" y="62"/>
                  </a:cxn>
                  <a:cxn ang="0">
                    <a:pos x="28" y="83"/>
                  </a:cxn>
                  <a:cxn ang="0">
                    <a:pos x="43" y="101"/>
                  </a:cxn>
                  <a:cxn ang="0">
                    <a:pos x="61" y="115"/>
                  </a:cxn>
                  <a:cxn ang="0">
                    <a:pos x="80" y="127"/>
                  </a:cxn>
                  <a:cxn ang="0">
                    <a:pos x="101" y="136"/>
                  </a:cxn>
                  <a:cxn ang="0">
                    <a:pos x="125" y="140"/>
                  </a:cxn>
                  <a:cxn ang="0">
                    <a:pos x="152" y="139"/>
                  </a:cxn>
                  <a:cxn ang="0">
                    <a:pos x="183" y="131"/>
                  </a:cxn>
                  <a:cxn ang="0">
                    <a:pos x="211" y="115"/>
                  </a:cxn>
                  <a:cxn ang="0">
                    <a:pos x="236" y="94"/>
                  </a:cxn>
                  <a:cxn ang="0">
                    <a:pos x="247" y="77"/>
                  </a:cxn>
                  <a:cxn ang="0">
                    <a:pos x="249" y="71"/>
                  </a:cxn>
                  <a:cxn ang="0">
                    <a:pos x="250" y="64"/>
                  </a:cxn>
                  <a:cxn ang="0">
                    <a:pos x="251" y="58"/>
                  </a:cxn>
                  <a:cxn ang="0">
                    <a:pos x="247" y="62"/>
                  </a:cxn>
                  <a:cxn ang="0">
                    <a:pos x="236" y="78"/>
                  </a:cxn>
                  <a:cxn ang="0">
                    <a:pos x="223" y="91"/>
                  </a:cxn>
                  <a:cxn ang="0">
                    <a:pos x="209" y="103"/>
                  </a:cxn>
                  <a:cxn ang="0">
                    <a:pos x="195" y="114"/>
                  </a:cxn>
                  <a:cxn ang="0">
                    <a:pos x="179" y="121"/>
                  </a:cxn>
                  <a:cxn ang="0">
                    <a:pos x="162" y="126"/>
                  </a:cxn>
                  <a:cxn ang="0">
                    <a:pos x="145" y="130"/>
                  </a:cxn>
                  <a:cxn ang="0">
                    <a:pos x="124" y="128"/>
                  </a:cxn>
                  <a:cxn ang="0">
                    <a:pos x="100" y="124"/>
                  </a:cxn>
                  <a:cxn ang="0">
                    <a:pos x="78" y="114"/>
                  </a:cxn>
                  <a:cxn ang="0">
                    <a:pos x="58" y="101"/>
                  </a:cxn>
                  <a:cxn ang="0">
                    <a:pos x="41" y="84"/>
                  </a:cxn>
                  <a:cxn ang="0">
                    <a:pos x="26" y="62"/>
                  </a:cxn>
                  <a:cxn ang="0">
                    <a:pos x="14" y="40"/>
                  </a:cxn>
                  <a:cxn ang="0">
                    <a:pos x="6" y="15"/>
                  </a:cxn>
                  <a:cxn ang="0">
                    <a:pos x="2" y="4"/>
                  </a:cxn>
                  <a:cxn ang="0">
                    <a:pos x="1" y="11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8" name="Freeform 130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/>
                <a:ahLst/>
                <a:cxnLst>
                  <a:cxn ang="0">
                    <a:pos x="4" y="39"/>
                  </a:cxn>
                  <a:cxn ang="0">
                    <a:pos x="13" y="62"/>
                  </a:cxn>
                  <a:cxn ang="0">
                    <a:pos x="26" y="85"/>
                  </a:cxn>
                  <a:cxn ang="0">
                    <a:pos x="41" y="104"/>
                  </a:cxn>
                  <a:cxn ang="0">
                    <a:pos x="58" y="120"/>
                  </a:cxn>
                  <a:cxn ang="0">
                    <a:pos x="78" y="133"/>
                  </a:cxn>
                  <a:cxn ang="0">
                    <a:pos x="99" y="142"/>
                  </a:cxn>
                  <a:cxn ang="0">
                    <a:pos x="123" y="146"/>
                  </a:cxn>
                  <a:cxn ang="0">
                    <a:pos x="144" y="146"/>
                  </a:cxn>
                  <a:cxn ang="0">
                    <a:pos x="160" y="144"/>
                  </a:cxn>
                  <a:cxn ang="0">
                    <a:pos x="184" y="137"/>
                  </a:cxn>
                  <a:cxn ang="0">
                    <a:pos x="213" y="119"/>
                  </a:cxn>
                  <a:cxn ang="0">
                    <a:pos x="238" y="94"/>
                  </a:cxn>
                  <a:cxn ang="0">
                    <a:pos x="249" y="76"/>
                  </a:cxn>
                  <a:cxn ang="0">
                    <a:pos x="250" y="70"/>
                  </a:cxn>
                  <a:cxn ang="0">
                    <a:pos x="251" y="62"/>
                  </a:cxn>
                  <a:cxn ang="0">
                    <a:pos x="251" y="57"/>
                  </a:cxn>
                  <a:cxn ang="0">
                    <a:pos x="247" y="62"/>
                  </a:cxn>
                  <a:cxn ang="0">
                    <a:pos x="237" y="79"/>
                  </a:cxn>
                  <a:cxn ang="0">
                    <a:pos x="224" y="95"/>
                  </a:cxn>
                  <a:cxn ang="0">
                    <a:pos x="210" y="108"/>
                  </a:cxn>
                  <a:cxn ang="0">
                    <a:pos x="196" y="119"/>
                  </a:cxn>
                  <a:cxn ang="0">
                    <a:pos x="179" y="127"/>
                  </a:cxn>
                  <a:cxn ang="0">
                    <a:pos x="162" y="133"/>
                  </a:cxn>
                  <a:cxn ang="0">
                    <a:pos x="144" y="136"/>
                  </a:cxn>
                  <a:cxn ang="0">
                    <a:pos x="123" y="136"/>
                  </a:cxn>
                  <a:cxn ang="0">
                    <a:pos x="98" y="130"/>
                  </a:cxn>
                  <a:cxn ang="0">
                    <a:pos x="76" y="120"/>
                  </a:cxn>
                  <a:cxn ang="0">
                    <a:pos x="57" y="106"/>
                  </a:cxn>
                  <a:cxn ang="0">
                    <a:pos x="39" y="88"/>
                  </a:cxn>
                  <a:cxn ang="0">
                    <a:pos x="25" y="66"/>
                  </a:cxn>
                  <a:cxn ang="0">
                    <a:pos x="14" y="41"/>
                  </a:cxn>
                  <a:cxn ang="0">
                    <a:pos x="7" y="15"/>
                  </a:cxn>
                  <a:cxn ang="0">
                    <a:pos x="4" y="3"/>
                  </a:cxn>
                  <a:cxn ang="0">
                    <a:pos x="3" y="10"/>
                  </a:cxn>
                  <a:cxn ang="0">
                    <a:pos x="1" y="16"/>
                  </a:cxn>
                  <a:cxn ang="0">
                    <a:pos x="0" y="22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299" name="Freeform 131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/>
                <a:ahLst/>
                <a:cxnLst>
                  <a:cxn ang="0">
                    <a:pos x="3" y="39"/>
                  </a:cxn>
                  <a:cxn ang="0">
                    <a:pos x="11" y="64"/>
                  </a:cxn>
                  <a:cxn ang="0">
                    <a:pos x="23" y="86"/>
                  </a:cxn>
                  <a:cxn ang="0">
                    <a:pos x="38" y="108"/>
                  </a:cxn>
                  <a:cxn ang="0">
                    <a:pos x="55" y="125"/>
                  </a:cxn>
                  <a:cxn ang="0">
                    <a:pos x="75" y="138"/>
                  </a:cxn>
                  <a:cxn ang="0">
                    <a:pos x="97" y="148"/>
                  </a:cxn>
                  <a:cxn ang="0">
                    <a:pos x="121" y="152"/>
                  </a:cxn>
                  <a:cxn ang="0">
                    <a:pos x="142" y="154"/>
                  </a:cxn>
                  <a:cxn ang="0">
                    <a:pos x="159" y="150"/>
                  </a:cxn>
                  <a:cxn ang="0">
                    <a:pos x="176" y="145"/>
                  </a:cxn>
                  <a:cxn ang="0">
                    <a:pos x="192" y="138"/>
                  </a:cxn>
                  <a:cxn ang="0">
                    <a:pos x="206" y="127"/>
                  </a:cxn>
                  <a:cxn ang="0">
                    <a:pos x="220" y="115"/>
                  </a:cxn>
                  <a:cxn ang="0">
                    <a:pos x="233" y="102"/>
                  </a:cxn>
                  <a:cxn ang="0">
                    <a:pos x="244" y="86"/>
                  </a:cxn>
                  <a:cxn ang="0">
                    <a:pos x="249" y="74"/>
                  </a:cxn>
                  <a:cxn ang="0">
                    <a:pos x="249" y="69"/>
                  </a:cxn>
                  <a:cxn ang="0">
                    <a:pos x="249" y="63"/>
                  </a:cxn>
                  <a:cxn ang="0">
                    <a:pos x="249" y="57"/>
                  </a:cxn>
                  <a:cxn ang="0">
                    <a:pos x="245" y="63"/>
                  </a:cxn>
                  <a:cxn ang="0">
                    <a:pos x="236" y="80"/>
                  </a:cxn>
                  <a:cxn ang="0">
                    <a:pos x="223" y="97"/>
                  </a:cxn>
                  <a:cxn ang="0">
                    <a:pos x="210" y="112"/>
                  </a:cxn>
                  <a:cxn ang="0">
                    <a:pos x="195" y="124"/>
                  </a:cxn>
                  <a:cxn ang="0">
                    <a:pos x="179" y="133"/>
                  </a:cxn>
                  <a:cxn ang="0">
                    <a:pos x="161" y="139"/>
                  </a:cxn>
                  <a:cxn ang="0">
                    <a:pos x="143" y="143"/>
                  </a:cxn>
                  <a:cxn ang="0">
                    <a:pos x="121" y="142"/>
                  </a:cxn>
                  <a:cxn ang="0">
                    <a:pos x="96" y="137"/>
                  </a:cxn>
                  <a:cxn ang="0">
                    <a:pos x="74" y="126"/>
                  </a:cxn>
                  <a:cxn ang="0">
                    <a:pos x="54" y="110"/>
                  </a:cxn>
                  <a:cxn ang="0">
                    <a:pos x="37" y="91"/>
                  </a:cxn>
                  <a:cxn ang="0">
                    <a:pos x="24" y="69"/>
                  </a:cxn>
                  <a:cxn ang="0">
                    <a:pos x="14" y="43"/>
                  </a:cxn>
                  <a:cxn ang="0">
                    <a:pos x="8" y="15"/>
                  </a:cxn>
                  <a:cxn ang="0">
                    <a:pos x="5" y="3"/>
                  </a:cxn>
                  <a:cxn ang="0">
                    <a:pos x="4" y="9"/>
                  </a:cxn>
                  <a:cxn ang="0">
                    <a:pos x="2" y="16"/>
                  </a:cxn>
                  <a:cxn ang="0">
                    <a:pos x="1" y="22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0" name="Freeform 132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/>
                <a:ahLst/>
                <a:cxnLst>
                  <a:cxn ang="0">
                    <a:pos x="2" y="38"/>
                  </a:cxn>
                  <a:cxn ang="0">
                    <a:pos x="9" y="64"/>
                  </a:cxn>
                  <a:cxn ang="0">
                    <a:pos x="20" y="89"/>
                  </a:cxn>
                  <a:cxn ang="0">
                    <a:pos x="34" y="111"/>
                  </a:cxn>
                  <a:cxn ang="0">
                    <a:pos x="52" y="129"/>
                  </a:cxn>
                  <a:cxn ang="0">
                    <a:pos x="71" y="143"/>
                  </a:cxn>
                  <a:cxn ang="0">
                    <a:pos x="93" y="153"/>
                  </a:cxn>
                  <a:cxn ang="0">
                    <a:pos x="118" y="159"/>
                  </a:cxn>
                  <a:cxn ang="0">
                    <a:pos x="139" y="159"/>
                  </a:cxn>
                  <a:cxn ang="0">
                    <a:pos x="157" y="156"/>
                  </a:cxn>
                  <a:cxn ang="0">
                    <a:pos x="174" y="150"/>
                  </a:cxn>
                  <a:cxn ang="0">
                    <a:pos x="191" y="142"/>
                  </a:cxn>
                  <a:cxn ang="0">
                    <a:pos x="205" y="131"/>
                  </a:cxn>
                  <a:cxn ang="0">
                    <a:pos x="219" y="118"/>
                  </a:cxn>
                  <a:cxn ang="0">
                    <a:pos x="232" y="102"/>
                  </a:cxn>
                  <a:cxn ang="0">
                    <a:pos x="242" y="85"/>
                  </a:cxn>
                  <a:cxn ang="0">
                    <a:pos x="246" y="74"/>
                  </a:cxn>
                  <a:cxn ang="0">
                    <a:pos x="246" y="68"/>
                  </a:cxn>
                  <a:cxn ang="0">
                    <a:pos x="246" y="60"/>
                  </a:cxn>
                  <a:cxn ang="0">
                    <a:pos x="246" y="54"/>
                  </a:cxn>
                  <a:cxn ang="0">
                    <a:pos x="242" y="62"/>
                  </a:cxn>
                  <a:cxn ang="0">
                    <a:pos x="233" y="82"/>
                  </a:cxn>
                  <a:cxn ang="0">
                    <a:pos x="221" y="99"/>
                  </a:cxn>
                  <a:cxn ang="0">
                    <a:pos x="208" y="114"/>
                  </a:cxn>
                  <a:cxn ang="0">
                    <a:pos x="193" y="127"/>
                  </a:cxn>
                  <a:cxn ang="0">
                    <a:pos x="177" y="137"/>
                  </a:cxn>
                  <a:cxn ang="0">
                    <a:pos x="159" y="144"/>
                  </a:cxn>
                  <a:cxn ang="0">
                    <a:pos x="140" y="148"/>
                  </a:cxn>
                  <a:cxn ang="0">
                    <a:pos x="118" y="148"/>
                  </a:cxn>
                  <a:cxn ang="0">
                    <a:pos x="93" y="142"/>
                  </a:cxn>
                  <a:cxn ang="0">
                    <a:pos x="71" y="131"/>
                  </a:cxn>
                  <a:cxn ang="0">
                    <a:pos x="52" y="115"/>
                  </a:cxn>
                  <a:cxn ang="0">
                    <a:pos x="35" y="95"/>
                  </a:cxn>
                  <a:cxn ang="0">
                    <a:pos x="22" y="72"/>
                  </a:cxn>
                  <a:cxn ang="0">
                    <a:pos x="13" y="46"/>
                  </a:cxn>
                  <a:cxn ang="0">
                    <a:pos x="8" y="17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2" y="14"/>
                  </a:cxn>
                  <a:cxn ang="0">
                    <a:pos x="1" y="20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1" name="Freeform 133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" y="64"/>
                  </a:cxn>
                  <a:cxn ang="0">
                    <a:pos x="18" y="90"/>
                  </a:cxn>
                  <a:cxn ang="0">
                    <a:pos x="31" y="112"/>
                  </a:cxn>
                  <a:cxn ang="0">
                    <a:pos x="48" y="131"/>
                  </a:cxn>
                  <a:cxn ang="0">
                    <a:pos x="68" y="147"/>
                  </a:cxn>
                  <a:cxn ang="0">
                    <a:pos x="90" y="158"/>
                  </a:cxn>
                  <a:cxn ang="0">
                    <a:pos x="115" y="163"/>
                  </a:cxn>
                  <a:cxn ang="0">
                    <a:pos x="137" y="164"/>
                  </a:cxn>
                  <a:cxn ang="0">
                    <a:pos x="155" y="160"/>
                  </a:cxn>
                  <a:cxn ang="0">
                    <a:pos x="173" y="154"/>
                  </a:cxn>
                  <a:cxn ang="0">
                    <a:pos x="189" y="145"/>
                  </a:cxn>
                  <a:cxn ang="0">
                    <a:pos x="204" y="133"/>
                  </a:cxn>
                  <a:cxn ang="0">
                    <a:pos x="217" y="118"/>
                  </a:cxn>
                  <a:cxn ang="0">
                    <a:pos x="230" y="101"/>
                  </a:cxn>
                  <a:cxn ang="0">
                    <a:pos x="239" y="84"/>
                  </a:cxn>
                  <a:cxn ang="0">
                    <a:pos x="243" y="70"/>
                  </a:cxn>
                  <a:cxn ang="0">
                    <a:pos x="243" y="64"/>
                  </a:cxn>
                  <a:cxn ang="0">
                    <a:pos x="242" y="58"/>
                  </a:cxn>
                  <a:cxn ang="0">
                    <a:pos x="241" y="52"/>
                  </a:cxn>
                  <a:cxn ang="0">
                    <a:pos x="238" y="61"/>
                  </a:cxn>
                  <a:cxn ang="0">
                    <a:pos x="230" y="81"/>
                  </a:cxn>
                  <a:cxn ang="0">
                    <a:pos x="219" y="100"/>
                  </a:cxn>
                  <a:cxn ang="0">
                    <a:pos x="206" y="116"/>
                  </a:cxn>
                  <a:cxn ang="0">
                    <a:pos x="191" y="130"/>
                  </a:cxn>
                  <a:cxn ang="0">
                    <a:pos x="174" y="141"/>
                  </a:cxn>
                  <a:cxn ang="0">
                    <a:pos x="156" y="148"/>
                  </a:cxn>
                  <a:cxn ang="0">
                    <a:pos x="137" y="153"/>
                  </a:cxn>
                  <a:cxn ang="0">
                    <a:pos x="115" y="152"/>
                  </a:cxn>
                  <a:cxn ang="0">
                    <a:pos x="91" y="147"/>
                  </a:cxn>
                  <a:cxn ang="0">
                    <a:pos x="70" y="136"/>
                  </a:cxn>
                  <a:cxn ang="0">
                    <a:pos x="52" y="121"/>
                  </a:cxn>
                  <a:cxn ang="0">
                    <a:pos x="36" y="101"/>
                  </a:cxn>
                  <a:cxn ang="0">
                    <a:pos x="23" y="80"/>
                  </a:cxn>
                  <a:cxn ang="0">
                    <a:pos x="14" y="55"/>
                  </a:cxn>
                  <a:cxn ang="0">
                    <a:pos x="10" y="27"/>
                  </a:cxn>
                  <a:cxn ang="0">
                    <a:pos x="9" y="12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5" y="10"/>
                  </a:cxn>
                  <a:cxn ang="0">
                    <a:pos x="3" y="14"/>
                  </a:cxn>
                  <a:cxn ang="0">
                    <a:pos x="1" y="19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2" name="Freeform 134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5" y="67"/>
                  </a:cxn>
                  <a:cxn ang="0">
                    <a:pos x="14" y="93"/>
                  </a:cxn>
                  <a:cxn ang="0">
                    <a:pos x="27" y="116"/>
                  </a:cxn>
                  <a:cxn ang="0">
                    <a:pos x="44" y="136"/>
                  </a:cxn>
                  <a:cxn ang="0">
                    <a:pos x="63" y="152"/>
                  </a:cxn>
                  <a:cxn ang="0">
                    <a:pos x="85" y="163"/>
                  </a:cxn>
                  <a:cxn ang="0">
                    <a:pos x="110" y="169"/>
                  </a:cxn>
                  <a:cxn ang="0">
                    <a:pos x="132" y="169"/>
                  </a:cxn>
                  <a:cxn ang="0">
                    <a:pos x="151" y="165"/>
                  </a:cxn>
                  <a:cxn ang="0">
                    <a:pos x="169" y="158"/>
                  </a:cxn>
                  <a:cxn ang="0">
                    <a:pos x="185" y="148"/>
                  </a:cxn>
                  <a:cxn ang="0">
                    <a:pos x="200" y="135"/>
                  </a:cxn>
                  <a:cxn ang="0">
                    <a:pos x="213" y="120"/>
                  </a:cxn>
                  <a:cxn ang="0">
                    <a:pos x="225" y="103"/>
                  </a:cxn>
                  <a:cxn ang="0">
                    <a:pos x="234" y="83"/>
                  </a:cxn>
                  <a:cxn ang="0">
                    <a:pos x="237" y="69"/>
                  </a:cxn>
                  <a:cxn ang="0">
                    <a:pos x="236" y="63"/>
                  </a:cxn>
                  <a:cxn ang="0">
                    <a:pos x="235" y="57"/>
                  </a:cxn>
                  <a:cxn ang="0">
                    <a:pos x="234" y="51"/>
                  </a:cxn>
                  <a:cxn ang="0">
                    <a:pos x="231" y="61"/>
                  </a:cxn>
                  <a:cxn ang="0">
                    <a:pos x="224" y="83"/>
                  </a:cxn>
                  <a:cxn ang="0">
                    <a:pos x="214" y="102"/>
                  </a:cxn>
                  <a:cxn ang="0">
                    <a:pos x="201" y="120"/>
                  </a:cxn>
                  <a:cxn ang="0">
                    <a:pos x="187" y="134"/>
                  </a:cxn>
                  <a:cxn ang="0">
                    <a:pos x="170" y="146"/>
                  </a:cxn>
                  <a:cxn ang="0">
                    <a:pos x="152" y="154"/>
                  </a:cxn>
                  <a:cxn ang="0">
                    <a:pos x="132" y="158"/>
                  </a:cxn>
                  <a:cxn ang="0">
                    <a:pos x="111" y="158"/>
                  </a:cxn>
                  <a:cxn ang="0">
                    <a:pos x="88" y="152"/>
                  </a:cxn>
                  <a:cxn ang="0">
                    <a:pos x="67" y="142"/>
                  </a:cxn>
                  <a:cxn ang="0">
                    <a:pos x="50" y="128"/>
                  </a:cxn>
                  <a:cxn ang="0">
                    <a:pos x="34" y="110"/>
                  </a:cxn>
                  <a:cxn ang="0">
                    <a:pos x="22" y="89"/>
                  </a:cxn>
                  <a:cxn ang="0">
                    <a:pos x="14" y="63"/>
                  </a:cxn>
                  <a:cxn ang="0">
                    <a:pos x="9" y="37"/>
                  </a:cxn>
                  <a:cxn ang="0">
                    <a:pos x="9" y="20"/>
                  </a:cxn>
                  <a:cxn ang="0">
                    <a:pos x="9" y="15"/>
                  </a:cxn>
                  <a:cxn ang="0">
                    <a:pos x="9" y="9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9"/>
                  </a:cxn>
                  <a:cxn ang="0">
                    <a:pos x="3" y="13"/>
                  </a:cxn>
                  <a:cxn ang="0">
                    <a:pos x="2" y="15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0" y="20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3" name="Freeform 135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1" y="48"/>
                  </a:cxn>
                  <a:cxn ang="0">
                    <a:pos x="5" y="76"/>
                  </a:cxn>
                  <a:cxn ang="0">
                    <a:pos x="14" y="101"/>
                  </a:cxn>
                  <a:cxn ang="0">
                    <a:pos x="27" y="122"/>
                  </a:cxn>
                  <a:cxn ang="0">
                    <a:pos x="43" y="142"/>
                  </a:cxn>
                  <a:cxn ang="0">
                    <a:pos x="61" y="157"/>
                  </a:cxn>
                  <a:cxn ang="0">
                    <a:pos x="82" y="168"/>
                  </a:cxn>
                  <a:cxn ang="0">
                    <a:pos x="106" y="173"/>
                  </a:cxn>
                  <a:cxn ang="0">
                    <a:pos x="128" y="174"/>
                  </a:cxn>
                  <a:cxn ang="0">
                    <a:pos x="147" y="169"/>
                  </a:cxn>
                  <a:cxn ang="0">
                    <a:pos x="165" y="162"/>
                  </a:cxn>
                  <a:cxn ang="0">
                    <a:pos x="182" y="151"/>
                  </a:cxn>
                  <a:cxn ang="0">
                    <a:pos x="197" y="137"/>
                  </a:cxn>
                  <a:cxn ang="0">
                    <a:pos x="210" y="121"/>
                  </a:cxn>
                  <a:cxn ang="0">
                    <a:pos x="221" y="102"/>
                  </a:cxn>
                  <a:cxn ang="0">
                    <a:pos x="229" y="82"/>
                  </a:cxn>
                  <a:cxn ang="0">
                    <a:pos x="231" y="67"/>
                  </a:cxn>
                  <a:cxn ang="0">
                    <a:pos x="230" y="61"/>
                  </a:cxn>
                  <a:cxn ang="0">
                    <a:pos x="229" y="55"/>
                  </a:cxn>
                  <a:cxn ang="0">
                    <a:pos x="227" y="51"/>
                  </a:cxn>
                  <a:cxn ang="0">
                    <a:pos x="225" y="59"/>
                  </a:cxn>
                  <a:cxn ang="0">
                    <a:pos x="219" y="82"/>
                  </a:cxn>
                  <a:cxn ang="0">
                    <a:pos x="209" y="103"/>
                  </a:cxn>
                  <a:cxn ang="0">
                    <a:pos x="197" y="121"/>
                  </a:cxn>
                  <a:cxn ang="0">
                    <a:pos x="183" y="137"/>
                  </a:cxn>
                  <a:cxn ang="0">
                    <a:pos x="167" y="149"/>
                  </a:cxn>
                  <a:cxn ang="0">
                    <a:pos x="148" y="158"/>
                  </a:cxn>
                  <a:cxn ang="0">
                    <a:pos x="128" y="162"/>
                  </a:cxn>
                  <a:cxn ang="0">
                    <a:pos x="107" y="162"/>
                  </a:cxn>
                  <a:cxn ang="0">
                    <a:pos x="85" y="157"/>
                  </a:cxn>
                  <a:cxn ang="0">
                    <a:pos x="66" y="148"/>
                  </a:cxn>
                  <a:cxn ang="0">
                    <a:pos x="48" y="133"/>
                  </a:cxn>
                  <a:cxn ang="0">
                    <a:pos x="34" y="116"/>
                  </a:cxn>
                  <a:cxn ang="0">
                    <a:pos x="22" y="95"/>
                  </a:cxn>
                  <a:cxn ang="0">
                    <a:pos x="14" y="72"/>
                  </a:cxn>
                  <a:cxn ang="0">
                    <a:pos x="10" y="47"/>
                  </a:cxn>
                  <a:cxn ang="0">
                    <a:pos x="9" y="29"/>
                  </a:cxn>
                  <a:cxn ang="0">
                    <a:pos x="10" y="21"/>
                  </a:cxn>
                  <a:cxn ang="0">
                    <a:pos x="11" y="13"/>
                  </a:cxn>
                  <a:cxn ang="0">
                    <a:pos x="12" y="5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5" y="12"/>
                  </a:cxn>
                  <a:cxn ang="0">
                    <a:pos x="2" y="18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4" name="Freeform 136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0" y="55"/>
                  </a:cxn>
                  <a:cxn ang="0">
                    <a:pos x="5" y="81"/>
                  </a:cxn>
                  <a:cxn ang="0">
                    <a:pos x="13" y="107"/>
                  </a:cxn>
                  <a:cxn ang="0">
                    <a:pos x="25" y="128"/>
                  </a:cxn>
                  <a:cxn ang="0">
                    <a:pos x="41" y="146"/>
                  </a:cxn>
                  <a:cxn ang="0">
                    <a:pos x="59" y="160"/>
                  </a:cxn>
                  <a:cxn ang="0">
                    <a:pos x="79" y="170"/>
                  </a:cxn>
                  <a:cxn ang="0">
                    <a:pos x="102" y="176"/>
                  </a:cxn>
                  <a:cxn ang="0">
                    <a:pos x="123" y="176"/>
                  </a:cxn>
                  <a:cxn ang="0">
                    <a:pos x="143" y="172"/>
                  </a:cxn>
                  <a:cxn ang="0">
                    <a:pos x="161" y="164"/>
                  </a:cxn>
                  <a:cxn ang="0">
                    <a:pos x="178" y="152"/>
                  </a:cxn>
                  <a:cxn ang="0">
                    <a:pos x="192" y="138"/>
                  </a:cxn>
                  <a:cxn ang="0">
                    <a:pos x="205" y="120"/>
                  </a:cxn>
                  <a:cxn ang="0">
                    <a:pos x="215" y="101"/>
                  </a:cxn>
                  <a:cxn ang="0">
                    <a:pos x="222" y="79"/>
                  </a:cxn>
                  <a:cxn ang="0">
                    <a:pos x="224" y="63"/>
                  </a:cxn>
                  <a:cxn ang="0">
                    <a:pos x="222" y="59"/>
                  </a:cxn>
                  <a:cxn ang="0">
                    <a:pos x="221" y="53"/>
                  </a:cxn>
                  <a:cxn ang="0">
                    <a:pos x="219" y="47"/>
                  </a:cxn>
                  <a:cxn ang="0">
                    <a:pos x="217" y="56"/>
                  </a:cxn>
                  <a:cxn ang="0">
                    <a:pos x="212" y="80"/>
                  </a:cxn>
                  <a:cxn ang="0">
                    <a:pos x="203" y="102"/>
                  </a:cxn>
                  <a:cxn ang="0">
                    <a:pos x="192" y="122"/>
                  </a:cxn>
                  <a:cxn ang="0">
                    <a:pos x="178" y="138"/>
                  </a:cxn>
                  <a:cxn ang="0">
                    <a:pos x="162" y="151"/>
                  </a:cxn>
                  <a:cxn ang="0">
                    <a:pos x="144" y="160"/>
                  </a:cxn>
                  <a:cxn ang="0">
                    <a:pos x="124" y="165"/>
                  </a:cxn>
                  <a:cxn ang="0">
                    <a:pos x="103" y="165"/>
                  </a:cxn>
                  <a:cxn ang="0">
                    <a:pos x="81" y="160"/>
                  </a:cxn>
                  <a:cxn ang="0">
                    <a:pos x="63" y="151"/>
                  </a:cxn>
                  <a:cxn ang="0">
                    <a:pos x="46" y="138"/>
                  </a:cxn>
                  <a:cxn ang="0">
                    <a:pos x="32" y="121"/>
                  </a:cxn>
                  <a:cxn ang="0">
                    <a:pos x="21" y="101"/>
                  </a:cxn>
                  <a:cxn ang="0">
                    <a:pos x="13" y="79"/>
                  </a:cxn>
                  <a:cxn ang="0">
                    <a:pos x="9" y="55"/>
                  </a:cxn>
                  <a:cxn ang="0">
                    <a:pos x="9" y="36"/>
                  </a:cxn>
                  <a:cxn ang="0">
                    <a:pos x="10" y="25"/>
                  </a:cxn>
                  <a:cxn ang="0">
                    <a:pos x="11" y="15"/>
                  </a:cxn>
                  <a:cxn ang="0">
                    <a:pos x="13" y="5"/>
                  </a:cxn>
                  <a:cxn ang="0">
                    <a:pos x="13" y="2"/>
                  </a:cxn>
                  <a:cxn ang="0">
                    <a:pos x="9" y="7"/>
                  </a:cxn>
                  <a:cxn ang="0">
                    <a:pos x="6" y="11"/>
                  </a:cxn>
                  <a:cxn ang="0">
                    <a:pos x="3" y="1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5" name="Freeform 137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2" y="30"/>
                  </a:cxn>
                  <a:cxn ang="0">
                    <a:pos x="1" y="38"/>
                  </a:cxn>
                  <a:cxn ang="0">
                    <a:pos x="0" y="46"/>
                  </a:cxn>
                  <a:cxn ang="0">
                    <a:pos x="1" y="64"/>
                  </a:cxn>
                  <a:cxn ang="0">
                    <a:pos x="5" y="89"/>
                  </a:cxn>
                  <a:cxn ang="0">
                    <a:pos x="13" y="112"/>
                  </a:cxn>
                  <a:cxn ang="0">
                    <a:pos x="25" y="133"/>
                  </a:cxn>
                  <a:cxn ang="0">
                    <a:pos x="39" y="150"/>
                  </a:cxn>
                  <a:cxn ang="0">
                    <a:pos x="57" y="165"/>
                  </a:cxn>
                  <a:cxn ang="0">
                    <a:pos x="76" y="174"/>
                  </a:cxn>
                  <a:cxn ang="0">
                    <a:pos x="98" y="179"/>
                  </a:cxn>
                  <a:cxn ang="0">
                    <a:pos x="119" y="179"/>
                  </a:cxn>
                  <a:cxn ang="0">
                    <a:pos x="139" y="175"/>
                  </a:cxn>
                  <a:cxn ang="0">
                    <a:pos x="158" y="167"/>
                  </a:cxn>
                  <a:cxn ang="0">
                    <a:pos x="174" y="154"/>
                  </a:cxn>
                  <a:cxn ang="0">
                    <a:pos x="188" y="138"/>
                  </a:cxn>
                  <a:cxn ang="0">
                    <a:pos x="200" y="120"/>
                  </a:cxn>
                  <a:cxn ang="0">
                    <a:pos x="210" y="99"/>
                  </a:cxn>
                  <a:cxn ang="0">
                    <a:pos x="216" y="76"/>
                  </a:cxn>
                  <a:cxn ang="0">
                    <a:pos x="217" y="62"/>
                  </a:cxn>
                  <a:cxn ang="0">
                    <a:pos x="215" y="56"/>
                  </a:cxn>
                  <a:cxn ang="0">
                    <a:pos x="212" y="50"/>
                  </a:cxn>
                  <a:cxn ang="0">
                    <a:pos x="210" y="45"/>
                  </a:cxn>
                  <a:cxn ang="0">
                    <a:pos x="209" y="44"/>
                  </a:cxn>
                  <a:cxn ang="0">
                    <a:pos x="209" y="45"/>
                  </a:cxn>
                  <a:cxn ang="0">
                    <a:pos x="209" y="47"/>
                  </a:cxn>
                  <a:cxn ang="0">
                    <a:pos x="209" y="50"/>
                  </a:cxn>
                  <a:cxn ang="0">
                    <a:pos x="209" y="63"/>
                  </a:cxn>
                  <a:cxn ang="0">
                    <a:pos x="205" y="86"/>
                  </a:cxn>
                  <a:cxn ang="0">
                    <a:pos x="196" y="107"/>
                  </a:cxn>
                  <a:cxn ang="0">
                    <a:pos x="185" y="126"/>
                  </a:cxn>
                  <a:cxn ang="0">
                    <a:pos x="172" y="142"/>
                  </a:cxn>
                  <a:cxn ang="0">
                    <a:pos x="156" y="155"/>
                  </a:cxn>
                  <a:cxn ang="0">
                    <a:pos x="139" y="165"/>
                  </a:cxn>
                  <a:cxn ang="0">
                    <a:pos x="119" y="168"/>
                  </a:cxn>
                  <a:cxn ang="0">
                    <a:pos x="99" y="168"/>
                  </a:cxn>
                  <a:cxn ang="0">
                    <a:pos x="79" y="165"/>
                  </a:cxn>
                  <a:cxn ang="0">
                    <a:pos x="61" y="155"/>
                  </a:cxn>
                  <a:cxn ang="0">
                    <a:pos x="45" y="142"/>
                  </a:cxn>
                  <a:cxn ang="0">
                    <a:pos x="32" y="126"/>
                  </a:cxn>
                  <a:cxn ang="0">
                    <a:pos x="21" y="107"/>
                  </a:cxn>
                  <a:cxn ang="0">
                    <a:pos x="14" y="86"/>
                  </a:cxn>
                  <a:cxn ang="0">
                    <a:pos x="10" y="63"/>
                  </a:cxn>
                  <a:cxn ang="0">
                    <a:pos x="9" y="44"/>
                  </a:cxn>
                  <a:cxn ang="0">
                    <a:pos x="11" y="32"/>
                  </a:cxn>
                  <a:cxn ang="0">
                    <a:pos x="13" y="18"/>
                  </a:cxn>
                  <a:cxn ang="0">
                    <a:pos x="16" y="6"/>
                  </a:cxn>
                  <a:cxn ang="0">
                    <a:pos x="16" y="3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5" y="16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6" name="Freeform 138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2" y="31"/>
                  </a:cxn>
                  <a:cxn ang="0">
                    <a:pos x="1" y="41"/>
                  </a:cxn>
                  <a:cxn ang="0">
                    <a:pos x="0" y="52"/>
                  </a:cxn>
                  <a:cxn ang="0">
                    <a:pos x="0" y="71"/>
                  </a:cxn>
                  <a:cxn ang="0">
                    <a:pos x="4" y="95"/>
                  </a:cxn>
                  <a:cxn ang="0">
                    <a:pos x="12" y="117"/>
                  </a:cxn>
                  <a:cxn ang="0">
                    <a:pos x="23" y="137"/>
                  </a:cxn>
                  <a:cxn ang="0">
                    <a:pos x="37" y="154"/>
                  </a:cxn>
                  <a:cxn ang="0">
                    <a:pos x="54" y="167"/>
                  </a:cxn>
                  <a:cxn ang="0">
                    <a:pos x="72" y="176"/>
                  </a:cxn>
                  <a:cxn ang="0">
                    <a:pos x="94" y="181"/>
                  </a:cxn>
                  <a:cxn ang="0">
                    <a:pos x="115" y="181"/>
                  </a:cxn>
                  <a:cxn ang="0">
                    <a:pos x="135" y="176"/>
                  </a:cxn>
                  <a:cxn ang="0">
                    <a:pos x="153" y="167"/>
                  </a:cxn>
                  <a:cxn ang="0">
                    <a:pos x="169" y="154"/>
                  </a:cxn>
                  <a:cxn ang="0">
                    <a:pos x="183" y="138"/>
                  </a:cxn>
                  <a:cxn ang="0">
                    <a:pos x="194" y="118"/>
                  </a:cxn>
                  <a:cxn ang="0">
                    <a:pos x="203" y="96"/>
                  </a:cxn>
                  <a:cxn ang="0">
                    <a:pos x="208" y="72"/>
                  </a:cxn>
                  <a:cxn ang="0">
                    <a:pos x="207" y="57"/>
                  </a:cxn>
                  <a:cxn ang="0">
                    <a:pos x="205" y="52"/>
                  </a:cxn>
                  <a:cxn ang="0">
                    <a:pos x="202" y="46"/>
                  </a:cxn>
                  <a:cxn ang="0">
                    <a:pos x="200" y="41"/>
                  </a:cxn>
                  <a:cxn ang="0">
                    <a:pos x="197" y="41"/>
                  </a:cxn>
                  <a:cxn ang="0">
                    <a:pos x="198" y="46"/>
                  </a:cxn>
                  <a:cxn ang="0">
                    <a:pos x="198" y="51"/>
                  </a:cxn>
                  <a:cxn ang="0">
                    <a:pos x="200" y="55"/>
                  </a:cxn>
                  <a:cxn ang="0">
                    <a:pos x="198" y="70"/>
                  </a:cxn>
                  <a:cxn ang="0">
                    <a:pos x="194" y="91"/>
                  </a:cxn>
                  <a:cxn ang="0">
                    <a:pos x="187" y="112"/>
                  </a:cxn>
                  <a:cxn ang="0">
                    <a:pos x="177" y="130"/>
                  </a:cxn>
                  <a:cxn ang="0">
                    <a:pos x="164" y="145"/>
                  </a:cxn>
                  <a:cxn ang="0">
                    <a:pos x="149" y="157"/>
                  </a:cxn>
                  <a:cxn ang="0">
                    <a:pos x="132" y="166"/>
                  </a:cxn>
                  <a:cxn ang="0">
                    <a:pos x="114" y="170"/>
                  </a:cxn>
                  <a:cxn ang="0">
                    <a:pos x="94" y="170"/>
                  </a:cxn>
                  <a:cxn ang="0">
                    <a:pos x="76" y="166"/>
                  </a:cxn>
                  <a:cxn ang="0">
                    <a:pos x="58" y="157"/>
                  </a:cxn>
                  <a:cxn ang="0">
                    <a:pos x="43" y="145"/>
                  </a:cxn>
                  <a:cxn ang="0">
                    <a:pos x="30" y="130"/>
                  </a:cxn>
                  <a:cxn ang="0">
                    <a:pos x="20" y="112"/>
                  </a:cxn>
                  <a:cxn ang="0">
                    <a:pos x="13" y="91"/>
                  </a:cxn>
                  <a:cxn ang="0">
                    <a:pos x="9" y="70"/>
                  </a:cxn>
                  <a:cxn ang="0">
                    <a:pos x="9" y="49"/>
                  </a:cxn>
                  <a:cxn ang="0">
                    <a:pos x="11" y="35"/>
                  </a:cxn>
                  <a:cxn ang="0">
                    <a:pos x="14" y="21"/>
                  </a:cxn>
                  <a:cxn ang="0">
                    <a:pos x="19" y="6"/>
                  </a:cxn>
                  <a:cxn ang="0">
                    <a:pos x="20" y="1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8" y="1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7" name="Freeform 139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/>
                <a:ahLst/>
                <a:cxnLst>
                  <a:cxn ang="0">
                    <a:pos x="200" y="64"/>
                  </a:cxn>
                  <a:cxn ang="0">
                    <a:pos x="200" y="61"/>
                  </a:cxn>
                  <a:cxn ang="0">
                    <a:pos x="200" y="59"/>
                  </a:cxn>
                  <a:cxn ang="0">
                    <a:pos x="200" y="58"/>
                  </a:cxn>
                  <a:cxn ang="0">
                    <a:pos x="198" y="53"/>
                  </a:cxn>
                  <a:cxn ang="0">
                    <a:pos x="196" y="48"/>
                  </a:cxn>
                  <a:cxn ang="0">
                    <a:pos x="192" y="42"/>
                  </a:cxn>
                  <a:cxn ang="0">
                    <a:pos x="188" y="37"/>
                  </a:cxn>
                  <a:cxn ang="0">
                    <a:pos x="187" y="38"/>
                  </a:cxn>
                  <a:cxn ang="0">
                    <a:pos x="189" y="46"/>
                  </a:cxn>
                  <a:cxn ang="0">
                    <a:pos x="190" y="53"/>
                  </a:cxn>
                  <a:cxn ang="0">
                    <a:pos x="190" y="61"/>
                  </a:cxn>
                  <a:cxn ang="0">
                    <a:pos x="190" y="76"/>
                  </a:cxn>
                  <a:cxn ang="0">
                    <a:pos x="186" y="97"/>
                  </a:cxn>
                  <a:cxn ang="0">
                    <a:pos x="179" y="116"/>
                  </a:cxn>
                  <a:cxn ang="0">
                    <a:pos x="169" y="133"/>
                  </a:cxn>
                  <a:cxn ang="0">
                    <a:pos x="157" y="147"/>
                  </a:cxn>
                  <a:cxn ang="0">
                    <a:pos x="143" y="159"/>
                  </a:cxn>
                  <a:cxn ang="0">
                    <a:pos x="127" y="168"/>
                  </a:cxn>
                  <a:cxn ang="0">
                    <a:pos x="109" y="173"/>
                  </a:cxn>
                  <a:cxn ang="0">
                    <a:pos x="91" y="173"/>
                  </a:cxn>
                  <a:cxn ang="0">
                    <a:pos x="73" y="168"/>
                  </a:cxn>
                  <a:cxn ang="0">
                    <a:pos x="56" y="159"/>
                  </a:cxn>
                  <a:cxn ang="0">
                    <a:pos x="42" y="147"/>
                  </a:cxn>
                  <a:cxn ang="0">
                    <a:pos x="30" y="133"/>
                  </a:cxn>
                  <a:cxn ang="0">
                    <a:pos x="20" y="116"/>
                  </a:cxn>
                  <a:cxn ang="0">
                    <a:pos x="13" y="97"/>
                  </a:cxn>
                  <a:cxn ang="0">
                    <a:pos x="10" y="76"/>
                  </a:cxn>
                  <a:cxn ang="0">
                    <a:pos x="9" y="55"/>
                  </a:cxn>
                  <a:cxn ang="0">
                    <a:pos x="12" y="38"/>
                  </a:cxn>
                  <a:cxn ang="0">
                    <a:pos x="16" y="22"/>
                  </a:cxn>
                  <a:cxn ang="0">
                    <a:pos x="23" y="7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6" y="8"/>
                  </a:cxn>
                  <a:cxn ang="0">
                    <a:pos x="11" y="13"/>
                  </a:cxn>
                  <a:cxn ang="0">
                    <a:pos x="7" y="20"/>
                  </a:cxn>
                  <a:cxn ang="0">
                    <a:pos x="4" y="32"/>
                  </a:cxn>
                  <a:cxn ang="0">
                    <a:pos x="2" y="46"/>
                  </a:cxn>
                  <a:cxn ang="0">
                    <a:pos x="0" y="58"/>
                  </a:cxn>
                  <a:cxn ang="0">
                    <a:pos x="1" y="77"/>
                  </a:cxn>
                  <a:cxn ang="0">
                    <a:pos x="5" y="100"/>
                  </a:cxn>
                  <a:cxn ang="0">
                    <a:pos x="12" y="121"/>
                  </a:cxn>
                  <a:cxn ang="0">
                    <a:pos x="23" y="140"/>
                  </a:cxn>
                  <a:cxn ang="0">
                    <a:pos x="36" y="156"/>
                  </a:cxn>
                  <a:cxn ang="0">
                    <a:pos x="52" y="169"/>
                  </a:cxn>
                  <a:cxn ang="0">
                    <a:pos x="70" y="179"/>
                  </a:cxn>
                  <a:cxn ang="0">
                    <a:pos x="90" y="182"/>
                  </a:cxn>
                  <a:cxn ang="0">
                    <a:pos x="110" y="182"/>
                  </a:cxn>
                  <a:cxn ang="0">
                    <a:pos x="130" y="179"/>
                  </a:cxn>
                  <a:cxn ang="0">
                    <a:pos x="147" y="169"/>
                  </a:cxn>
                  <a:cxn ang="0">
                    <a:pos x="163" y="156"/>
                  </a:cxn>
                  <a:cxn ang="0">
                    <a:pos x="176" y="140"/>
                  </a:cxn>
                  <a:cxn ang="0">
                    <a:pos x="187" y="121"/>
                  </a:cxn>
                  <a:cxn ang="0">
                    <a:pos x="196" y="100"/>
                  </a:cxn>
                  <a:cxn ang="0">
                    <a:pos x="200" y="77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8" name="Freeform 140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/>
                <a:ahLst/>
                <a:cxnLst>
                  <a:cxn ang="0">
                    <a:pos x="191" y="68"/>
                  </a:cxn>
                  <a:cxn ang="0">
                    <a:pos x="189" y="64"/>
                  </a:cxn>
                  <a:cxn ang="0">
                    <a:pos x="189" y="59"/>
                  </a:cxn>
                  <a:cxn ang="0">
                    <a:pos x="188" y="54"/>
                  </a:cxn>
                  <a:cxn ang="0">
                    <a:pos x="187" y="48"/>
                  </a:cxn>
                  <a:cxn ang="0">
                    <a:pos x="183" y="43"/>
                  </a:cxn>
                  <a:cxn ang="0">
                    <a:pos x="179" y="38"/>
                  </a:cxn>
                  <a:cxn ang="0">
                    <a:pos x="176" y="32"/>
                  </a:cxn>
                  <a:cxn ang="0">
                    <a:pos x="175" y="35"/>
                  </a:cxn>
                  <a:cxn ang="0">
                    <a:pos x="178" y="44"/>
                  </a:cxn>
                  <a:cxn ang="0">
                    <a:pos x="180" y="55"/>
                  </a:cxn>
                  <a:cxn ang="0">
                    <a:pos x="180" y="66"/>
                  </a:cxn>
                  <a:cxn ang="0">
                    <a:pos x="180" y="82"/>
                  </a:cxn>
                  <a:cxn ang="0">
                    <a:pos x="177" y="101"/>
                  </a:cxn>
                  <a:cxn ang="0">
                    <a:pos x="170" y="120"/>
                  </a:cxn>
                  <a:cxn ang="0">
                    <a:pos x="161" y="136"/>
                  </a:cxn>
                  <a:cxn ang="0">
                    <a:pos x="149" y="150"/>
                  </a:cxn>
                  <a:cxn ang="0">
                    <a:pos x="136" y="161"/>
                  </a:cxn>
                  <a:cxn ang="0">
                    <a:pos x="121" y="169"/>
                  </a:cxn>
                  <a:cxn ang="0">
                    <a:pos x="104" y="173"/>
                  </a:cxn>
                  <a:cxn ang="0">
                    <a:pos x="86" y="173"/>
                  </a:cxn>
                  <a:cxn ang="0">
                    <a:pos x="70" y="169"/>
                  </a:cxn>
                  <a:cxn ang="0">
                    <a:pos x="53" y="161"/>
                  </a:cxn>
                  <a:cxn ang="0">
                    <a:pos x="40" y="150"/>
                  </a:cxn>
                  <a:cxn ang="0">
                    <a:pos x="28" y="136"/>
                  </a:cxn>
                  <a:cxn ang="0">
                    <a:pos x="19" y="120"/>
                  </a:cxn>
                  <a:cxn ang="0">
                    <a:pos x="12" y="101"/>
                  </a:cxn>
                  <a:cxn ang="0">
                    <a:pos x="9" y="82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18" y="23"/>
                  </a:cxn>
                  <a:cxn ang="0">
                    <a:pos x="27" y="7"/>
                  </a:cxn>
                  <a:cxn ang="0">
                    <a:pos x="30" y="1"/>
                  </a:cxn>
                  <a:cxn ang="0">
                    <a:pos x="25" y="5"/>
                  </a:cxn>
                  <a:cxn ang="0">
                    <a:pos x="20" y="7"/>
                  </a:cxn>
                  <a:cxn ang="0">
                    <a:pos x="15" y="11"/>
                  </a:cxn>
                  <a:cxn ang="0">
                    <a:pos x="10" y="19"/>
                  </a:cxn>
                  <a:cxn ang="0">
                    <a:pos x="5" y="34"/>
                  </a:cxn>
                  <a:cxn ang="0">
                    <a:pos x="2" y="48"/>
                  </a:cxn>
                  <a:cxn ang="0">
                    <a:pos x="0" y="62"/>
                  </a:cxn>
                  <a:cxn ang="0">
                    <a:pos x="0" y="83"/>
                  </a:cxn>
                  <a:cxn ang="0">
                    <a:pos x="4" y="104"/>
                  </a:cxn>
                  <a:cxn ang="0">
                    <a:pos x="11" y="125"/>
                  </a:cxn>
                  <a:cxn ang="0">
                    <a:pos x="21" y="143"/>
                  </a:cxn>
                  <a:cxn ang="0">
                    <a:pos x="34" y="158"/>
                  </a:cxn>
                  <a:cxn ang="0">
                    <a:pos x="49" y="170"/>
                  </a:cxn>
                  <a:cxn ang="0">
                    <a:pos x="67" y="179"/>
                  </a:cxn>
                  <a:cxn ang="0">
                    <a:pos x="85" y="183"/>
                  </a:cxn>
                  <a:cxn ang="0">
                    <a:pos x="105" y="183"/>
                  </a:cxn>
                  <a:cxn ang="0">
                    <a:pos x="123" y="179"/>
                  </a:cxn>
                  <a:cxn ang="0">
                    <a:pos x="140" y="170"/>
                  </a:cxn>
                  <a:cxn ang="0">
                    <a:pos x="155" y="158"/>
                  </a:cxn>
                  <a:cxn ang="0">
                    <a:pos x="168" y="143"/>
                  </a:cxn>
                  <a:cxn ang="0">
                    <a:pos x="178" y="125"/>
                  </a:cxn>
                  <a:cxn ang="0">
                    <a:pos x="185" y="104"/>
                  </a:cxn>
                  <a:cxn ang="0">
                    <a:pos x="189" y="83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09" name="Freeform 141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/>
                <a:ahLst/>
                <a:cxnLst>
                  <a:cxn ang="0">
                    <a:pos x="181" y="73"/>
                  </a:cxn>
                  <a:cxn ang="0">
                    <a:pos x="181" y="65"/>
                  </a:cxn>
                  <a:cxn ang="0">
                    <a:pos x="180" y="58"/>
                  </a:cxn>
                  <a:cxn ang="0">
                    <a:pos x="178" y="50"/>
                  </a:cxn>
                  <a:cxn ang="0">
                    <a:pos x="176" y="44"/>
                  </a:cxn>
                  <a:cxn ang="0">
                    <a:pos x="171" y="38"/>
                  </a:cxn>
                  <a:cxn ang="0">
                    <a:pos x="167" y="34"/>
                  </a:cxn>
                  <a:cxn ang="0">
                    <a:pos x="163" y="29"/>
                  </a:cxn>
                  <a:cxn ang="0">
                    <a:pos x="163" y="31"/>
                  </a:cxn>
                  <a:cxn ang="0">
                    <a:pos x="167" y="43"/>
                  </a:cxn>
                  <a:cxn ang="0">
                    <a:pos x="170" y="56"/>
                  </a:cxn>
                  <a:cxn ang="0">
                    <a:pos x="172" y="70"/>
                  </a:cxn>
                  <a:cxn ang="0">
                    <a:pos x="172" y="86"/>
                  </a:cxn>
                  <a:cxn ang="0">
                    <a:pos x="168" y="106"/>
                  </a:cxn>
                  <a:cxn ang="0">
                    <a:pos x="162" y="124"/>
                  </a:cxn>
                  <a:cxn ang="0">
                    <a:pos x="154" y="139"/>
                  </a:cxn>
                  <a:cxn ang="0">
                    <a:pos x="143" y="151"/>
                  </a:cxn>
                  <a:cxn ang="0">
                    <a:pos x="130" y="162"/>
                  </a:cxn>
                  <a:cxn ang="0">
                    <a:pos x="115" y="169"/>
                  </a:cxn>
                  <a:cxn ang="0">
                    <a:pos x="99" y="174"/>
                  </a:cxn>
                  <a:cxn ang="0">
                    <a:pos x="83" y="174"/>
                  </a:cxn>
                  <a:cxn ang="0">
                    <a:pos x="67" y="169"/>
                  </a:cxn>
                  <a:cxn ang="0">
                    <a:pos x="52" y="162"/>
                  </a:cxn>
                  <a:cxn ang="0">
                    <a:pos x="39" y="151"/>
                  </a:cxn>
                  <a:cxn ang="0">
                    <a:pos x="28" y="139"/>
                  </a:cxn>
                  <a:cxn ang="0">
                    <a:pos x="19" y="124"/>
                  </a:cxn>
                  <a:cxn ang="0">
                    <a:pos x="13" y="106"/>
                  </a:cxn>
                  <a:cxn ang="0">
                    <a:pos x="10" y="86"/>
                  </a:cxn>
                  <a:cxn ang="0">
                    <a:pos x="10" y="65"/>
                  </a:cxn>
                  <a:cxn ang="0">
                    <a:pos x="14" y="43"/>
                  </a:cxn>
                  <a:cxn ang="0">
                    <a:pos x="22" y="24"/>
                  </a:cxn>
                  <a:cxn ang="0">
                    <a:pos x="33" y="7"/>
                  </a:cxn>
                  <a:cxn ang="0">
                    <a:pos x="37" y="1"/>
                  </a:cxn>
                  <a:cxn ang="0">
                    <a:pos x="32" y="4"/>
                  </a:cxn>
                  <a:cxn ang="0">
                    <a:pos x="26" y="7"/>
                  </a:cxn>
                  <a:cxn ang="0">
                    <a:pos x="21" y="11"/>
                  </a:cxn>
                  <a:cxn ang="0">
                    <a:pos x="14" y="19"/>
                  </a:cxn>
                  <a:cxn ang="0">
                    <a:pos x="7" y="34"/>
                  </a:cxn>
                  <a:cxn ang="0">
                    <a:pos x="3" y="50"/>
                  </a:cxn>
                  <a:cxn ang="0">
                    <a:pos x="0" y="67"/>
                  </a:cxn>
                  <a:cxn ang="0">
                    <a:pos x="1" y="88"/>
                  </a:cxn>
                  <a:cxn ang="0">
                    <a:pos x="4" y="109"/>
                  </a:cxn>
                  <a:cxn ang="0">
                    <a:pos x="11" y="128"/>
                  </a:cxn>
                  <a:cxn ang="0">
                    <a:pos x="21" y="145"/>
                  </a:cxn>
                  <a:cxn ang="0">
                    <a:pos x="33" y="159"/>
                  </a:cxn>
                  <a:cxn ang="0">
                    <a:pos x="47" y="171"/>
                  </a:cxn>
                  <a:cxn ang="0">
                    <a:pos x="64" y="180"/>
                  </a:cxn>
                  <a:cxn ang="0">
                    <a:pos x="82" y="185"/>
                  </a:cxn>
                  <a:cxn ang="0">
                    <a:pos x="100" y="185"/>
                  </a:cxn>
                  <a:cxn ang="0">
                    <a:pos x="118" y="180"/>
                  </a:cxn>
                  <a:cxn ang="0">
                    <a:pos x="134" y="171"/>
                  </a:cxn>
                  <a:cxn ang="0">
                    <a:pos x="148" y="159"/>
                  </a:cxn>
                  <a:cxn ang="0">
                    <a:pos x="160" y="145"/>
                  </a:cxn>
                  <a:cxn ang="0">
                    <a:pos x="170" y="128"/>
                  </a:cxn>
                  <a:cxn ang="0">
                    <a:pos x="177" y="109"/>
                  </a:cxn>
                  <a:cxn ang="0">
                    <a:pos x="181" y="88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0" name="Freeform 142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/>
                <a:ahLst/>
                <a:cxnLst>
                  <a:cxn ang="0">
                    <a:pos x="171" y="77"/>
                  </a:cxn>
                  <a:cxn ang="0">
                    <a:pos x="171" y="66"/>
                  </a:cxn>
                  <a:cxn ang="0">
                    <a:pos x="169" y="55"/>
                  </a:cxn>
                  <a:cxn ang="0">
                    <a:pos x="166" y="46"/>
                  </a:cxn>
                  <a:cxn ang="0">
                    <a:pos x="162" y="39"/>
                  </a:cxn>
                  <a:cxn ang="0">
                    <a:pos x="157" y="33"/>
                  </a:cxn>
                  <a:cxn ang="0">
                    <a:pos x="152" y="28"/>
                  </a:cxn>
                  <a:cxn ang="0">
                    <a:pos x="146" y="23"/>
                  </a:cxn>
                  <a:cxn ang="0">
                    <a:pos x="147" y="27"/>
                  </a:cxn>
                  <a:cxn ang="0">
                    <a:pos x="155" y="41"/>
                  </a:cxn>
                  <a:cxn ang="0">
                    <a:pos x="160" y="57"/>
                  </a:cxn>
                  <a:cxn ang="0">
                    <a:pos x="162" y="73"/>
                  </a:cxn>
                  <a:cxn ang="0">
                    <a:pos x="162" y="91"/>
                  </a:cxn>
                  <a:cxn ang="0">
                    <a:pos x="159" y="109"/>
                  </a:cxn>
                  <a:cxn ang="0">
                    <a:pos x="153" y="125"/>
                  </a:cxn>
                  <a:cxn ang="0">
                    <a:pos x="145" y="141"/>
                  </a:cxn>
                  <a:cxn ang="0">
                    <a:pos x="135" y="153"/>
                  </a:cxn>
                  <a:cxn ang="0">
                    <a:pos x="123" y="162"/>
                  </a:cxn>
                  <a:cxn ang="0">
                    <a:pos x="109" y="169"/>
                  </a:cxn>
                  <a:cxn ang="0">
                    <a:pos x="94" y="173"/>
                  </a:cxn>
                  <a:cxn ang="0">
                    <a:pos x="78" y="173"/>
                  </a:cxn>
                  <a:cxn ang="0">
                    <a:pos x="63" y="169"/>
                  </a:cxn>
                  <a:cxn ang="0">
                    <a:pos x="49" y="162"/>
                  </a:cxn>
                  <a:cxn ang="0">
                    <a:pos x="36" y="153"/>
                  </a:cxn>
                  <a:cxn ang="0">
                    <a:pos x="26" y="141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9" y="91"/>
                  </a:cxn>
                  <a:cxn ang="0">
                    <a:pos x="9" y="69"/>
                  </a:cxn>
                  <a:cxn ang="0">
                    <a:pos x="15" y="45"/>
                  </a:cxn>
                  <a:cxn ang="0">
                    <a:pos x="26" y="24"/>
                  </a:cxn>
                  <a:cxn ang="0">
                    <a:pos x="41" y="7"/>
                  </a:cxn>
                  <a:cxn ang="0">
                    <a:pos x="46" y="2"/>
                  </a:cxn>
                  <a:cxn ang="0">
                    <a:pos x="39" y="4"/>
                  </a:cxn>
                  <a:cxn ang="0">
                    <a:pos x="33" y="6"/>
                  </a:cxn>
                  <a:cxn ang="0">
                    <a:pos x="27" y="10"/>
                  </a:cxn>
                  <a:cxn ang="0">
                    <a:pos x="18" y="18"/>
                  </a:cxn>
                  <a:cxn ang="0">
                    <a:pos x="9" y="34"/>
                  </a:cxn>
                  <a:cxn ang="0">
                    <a:pos x="3" y="52"/>
                  </a:cxn>
                  <a:cxn ang="0">
                    <a:pos x="0" y="71"/>
                  </a:cxn>
                  <a:cxn ang="0">
                    <a:pos x="0" y="93"/>
                  </a:cxn>
                  <a:cxn ang="0">
                    <a:pos x="3" y="112"/>
                  </a:cxn>
                  <a:cxn ang="0">
                    <a:pos x="10" y="131"/>
                  </a:cxn>
                  <a:cxn ang="0">
                    <a:pos x="19" y="147"/>
                  </a:cxn>
                  <a:cxn ang="0">
                    <a:pos x="31" y="161"/>
                  </a:cxn>
                  <a:cxn ang="0">
                    <a:pos x="44" y="172"/>
                  </a:cxn>
                  <a:cxn ang="0">
                    <a:pos x="61" y="180"/>
                  </a:cxn>
                  <a:cxn ang="0">
                    <a:pos x="77" y="184"/>
                  </a:cxn>
                  <a:cxn ang="0">
                    <a:pos x="95" y="184"/>
                  </a:cxn>
                  <a:cxn ang="0">
                    <a:pos x="111" y="180"/>
                  </a:cxn>
                  <a:cxn ang="0">
                    <a:pos x="127" y="172"/>
                  </a:cxn>
                  <a:cxn ang="0">
                    <a:pos x="140" y="161"/>
                  </a:cxn>
                  <a:cxn ang="0">
                    <a:pos x="152" y="147"/>
                  </a:cxn>
                  <a:cxn ang="0">
                    <a:pos x="161" y="131"/>
                  </a:cxn>
                  <a:cxn ang="0">
                    <a:pos x="168" y="112"/>
                  </a:cxn>
                  <a:cxn ang="0">
                    <a:pos x="171" y="93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1" name="Freeform 143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/>
                <a:ahLst/>
                <a:cxnLst>
                  <a:cxn ang="0">
                    <a:pos x="163" y="77"/>
                  </a:cxn>
                  <a:cxn ang="0">
                    <a:pos x="161" y="63"/>
                  </a:cxn>
                  <a:cxn ang="0">
                    <a:pos x="158" y="50"/>
                  </a:cxn>
                  <a:cxn ang="0">
                    <a:pos x="154" y="38"/>
                  </a:cxn>
                  <a:cxn ang="0">
                    <a:pos x="149" y="31"/>
                  </a:cxn>
                  <a:cxn ang="0">
                    <a:pos x="145" y="27"/>
                  </a:cxn>
                  <a:cxn ang="0">
                    <a:pos x="141" y="24"/>
                  </a:cxn>
                  <a:cxn ang="0">
                    <a:pos x="137" y="21"/>
                  </a:cxn>
                  <a:cxn ang="0">
                    <a:pos x="133" y="18"/>
                  </a:cxn>
                  <a:cxn ang="0">
                    <a:pos x="130" y="17"/>
                  </a:cxn>
                  <a:cxn ang="0">
                    <a:pos x="127" y="14"/>
                  </a:cxn>
                  <a:cxn ang="0">
                    <a:pos x="123" y="13"/>
                  </a:cxn>
                  <a:cxn ang="0">
                    <a:pos x="129" y="18"/>
                  </a:cxn>
                  <a:cxn ang="0">
                    <a:pos x="140" y="33"/>
                  </a:cxn>
                  <a:cxn ang="0">
                    <a:pos x="149" y="51"/>
                  </a:cxn>
                  <a:cxn ang="0">
                    <a:pos x="153" y="73"/>
                  </a:cxn>
                  <a:cxn ang="0">
                    <a:pos x="154" y="92"/>
                  </a:cxn>
                  <a:cxn ang="0">
                    <a:pos x="151" y="109"/>
                  </a:cxn>
                  <a:cxn ang="0">
                    <a:pos x="145" y="125"/>
                  </a:cxn>
                  <a:cxn ang="0">
                    <a:pos x="138" y="139"/>
                  </a:cxn>
                  <a:cxn ang="0">
                    <a:pos x="128" y="151"/>
                  </a:cxn>
                  <a:cxn ang="0">
                    <a:pos x="116" y="159"/>
                  </a:cxn>
                  <a:cxn ang="0">
                    <a:pos x="103" y="166"/>
                  </a:cxn>
                  <a:cxn ang="0">
                    <a:pos x="89" y="170"/>
                  </a:cxn>
                  <a:cxn ang="0">
                    <a:pos x="75" y="170"/>
                  </a:cxn>
                  <a:cxn ang="0">
                    <a:pos x="61" y="166"/>
                  </a:cxn>
                  <a:cxn ang="0">
                    <a:pos x="47" y="159"/>
                  </a:cxn>
                  <a:cxn ang="0">
                    <a:pos x="35" y="151"/>
                  </a:cxn>
                  <a:cxn ang="0">
                    <a:pos x="26" y="139"/>
                  </a:cxn>
                  <a:cxn ang="0">
                    <a:pos x="18" y="125"/>
                  </a:cxn>
                  <a:cxn ang="0">
                    <a:pos x="12" y="109"/>
                  </a:cxn>
                  <a:cxn ang="0">
                    <a:pos x="10" y="92"/>
                  </a:cxn>
                  <a:cxn ang="0">
                    <a:pos x="9" y="77"/>
                  </a:cxn>
                  <a:cxn ang="0">
                    <a:pos x="12" y="61"/>
                  </a:cxn>
                  <a:cxn ang="0">
                    <a:pos x="18" y="42"/>
                  </a:cxn>
                  <a:cxn ang="0">
                    <a:pos x="33" y="19"/>
                  </a:cxn>
                  <a:cxn ang="0">
                    <a:pos x="48" y="7"/>
                  </a:cxn>
                  <a:cxn ang="0">
                    <a:pos x="60" y="1"/>
                  </a:cxn>
                  <a:cxn ang="0">
                    <a:pos x="62" y="0"/>
                  </a:cxn>
                  <a:cxn ang="0">
                    <a:pos x="52" y="1"/>
                  </a:cxn>
                  <a:cxn ang="0">
                    <a:pos x="44" y="4"/>
                  </a:cxn>
                  <a:cxn ang="0">
                    <a:pos x="35" y="6"/>
                  </a:cxn>
                  <a:cxn ang="0">
                    <a:pos x="24" y="14"/>
                  </a:cxn>
                  <a:cxn ang="0">
                    <a:pos x="13" y="31"/>
                  </a:cxn>
                  <a:cxn ang="0">
                    <a:pos x="5" y="50"/>
                  </a:cxn>
                  <a:cxn ang="0">
                    <a:pos x="1" y="72"/>
                  </a:cxn>
                  <a:cxn ang="0">
                    <a:pos x="1" y="93"/>
                  </a:cxn>
                  <a:cxn ang="0">
                    <a:pos x="4" y="113"/>
                  </a:cxn>
                  <a:cxn ang="0">
                    <a:pos x="10" y="131"/>
                  </a:cxn>
                  <a:cxn ang="0">
                    <a:pos x="19" y="146"/>
                  </a:cxn>
                  <a:cxn ang="0">
                    <a:pos x="30" y="158"/>
                  </a:cxn>
                  <a:cxn ang="0">
                    <a:pos x="43" y="169"/>
                  </a:cxn>
                  <a:cxn ang="0">
                    <a:pos x="58" y="176"/>
                  </a:cxn>
                  <a:cxn ang="0">
                    <a:pos x="74" y="181"/>
                  </a:cxn>
                  <a:cxn ang="0">
                    <a:pos x="90" y="181"/>
                  </a:cxn>
                  <a:cxn ang="0">
                    <a:pos x="106" y="176"/>
                  </a:cxn>
                  <a:cxn ang="0">
                    <a:pos x="121" y="169"/>
                  </a:cxn>
                  <a:cxn ang="0">
                    <a:pos x="134" y="158"/>
                  </a:cxn>
                  <a:cxn ang="0">
                    <a:pos x="145" y="146"/>
                  </a:cxn>
                  <a:cxn ang="0">
                    <a:pos x="153" y="131"/>
                  </a:cxn>
                  <a:cxn ang="0">
                    <a:pos x="159" y="113"/>
                  </a:cxn>
                  <a:cxn ang="0">
                    <a:pos x="163" y="9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2" name="Freeform 144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/>
                <a:ahLst/>
                <a:cxnLst>
                  <a:cxn ang="0">
                    <a:pos x="152" y="67"/>
                  </a:cxn>
                  <a:cxn ang="0">
                    <a:pos x="146" y="43"/>
                  </a:cxn>
                  <a:cxn ang="0">
                    <a:pos x="134" y="23"/>
                  </a:cxn>
                  <a:cxn ang="0">
                    <a:pos x="133" y="21"/>
                  </a:cxn>
                  <a:cxn ang="0">
                    <a:pos x="131" y="20"/>
                  </a:cxn>
                  <a:cxn ang="0">
                    <a:pos x="119" y="13"/>
                  </a:cxn>
                  <a:cxn ang="0">
                    <a:pos x="86" y="1"/>
                  </a:cxn>
                  <a:cxn ang="0">
                    <a:pos x="52" y="1"/>
                  </a:cxn>
                  <a:cxn ang="0">
                    <a:pos x="24" y="17"/>
                  </a:cxn>
                  <a:cxn ang="0">
                    <a:pos x="6" y="47"/>
                  </a:cxn>
                  <a:cxn ang="0">
                    <a:pos x="0" y="84"/>
                  </a:cxn>
                  <a:cxn ang="0">
                    <a:pos x="3" y="111"/>
                  </a:cxn>
                  <a:cxn ang="0">
                    <a:pos x="13" y="135"/>
                  </a:cxn>
                  <a:cxn ang="0">
                    <a:pos x="27" y="155"/>
                  </a:cxn>
                  <a:cxn ang="0">
                    <a:pos x="46" y="168"/>
                  </a:cxn>
                  <a:cxn ang="0">
                    <a:pos x="69" y="175"/>
                  </a:cxn>
                  <a:cxn ang="0">
                    <a:pos x="93" y="174"/>
                  </a:cxn>
                  <a:cxn ang="0">
                    <a:pos x="114" y="164"/>
                  </a:cxn>
                  <a:cxn ang="0">
                    <a:pos x="131" y="149"/>
                  </a:cxn>
                  <a:cxn ang="0">
                    <a:pos x="144" y="127"/>
                  </a:cxn>
                  <a:cxn ang="0">
                    <a:pos x="152" y="102"/>
                  </a:cxn>
                  <a:cxn ang="0">
                    <a:pos x="145" y="84"/>
                  </a:cxn>
                  <a:cxn ang="0">
                    <a:pos x="142" y="108"/>
                  </a:cxn>
                  <a:cxn ang="0">
                    <a:pos x="133" y="129"/>
                  </a:cxn>
                  <a:cxn ang="0">
                    <a:pos x="120" y="146"/>
                  </a:cxn>
                  <a:cxn ang="0">
                    <a:pos x="103" y="158"/>
                  </a:cxn>
                  <a:cxn ang="0">
                    <a:pos x="84" y="164"/>
                  </a:cxn>
                  <a:cxn ang="0">
                    <a:pos x="64" y="163"/>
                  </a:cxn>
                  <a:cxn ang="0">
                    <a:pos x="44" y="155"/>
                  </a:cxn>
                  <a:cxn ang="0">
                    <a:pos x="28" y="141"/>
                  </a:cxn>
                  <a:cxn ang="0">
                    <a:pos x="17" y="122"/>
                  </a:cxn>
                  <a:cxn ang="0">
                    <a:pos x="10" y="101"/>
                  </a:cxn>
                  <a:cxn ang="0">
                    <a:pos x="9" y="75"/>
                  </a:cxn>
                  <a:cxn ang="0">
                    <a:pos x="14" y="53"/>
                  </a:cxn>
                  <a:cxn ang="0">
                    <a:pos x="24" y="32"/>
                  </a:cxn>
                  <a:cxn ang="0">
                    <a:pos x="38" y="17"/>
                  </a:cxn>
                  <a:cxn ang="0">
                    <a:pos x="57" y="7"/>
                  </a:cxn>
                  <a:cxn ang="0">
                    <a:pos x="77" y="2"/>
                  </a:cxn>
                  <a:cxn ang="0">
                    <a:pos x="97" y="7"/>
                  </a:cxn>
                  <a:cxn ang="0">
                    <a:pos x="115" y="17"/>
                  </a:cxn>
                  <a:cxn ang="0">
                    <a:pos x="129" y="32"/>
                  </a:cxn>
                  <a:cxn ang="0">
                    <a:pos x="139" y="53"/>
                  </a:cxn>
                  <a:cxn ang="0">
                    <a:pos x="144" y="7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3" name="Freeform 145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/>
                <a:ahLst/>
                <a:cxnLst>
                  <a:cxn ang="0">
                    <a:pos x="143" y="62"/>
                  </a:cxn>
                  <a:cxn ang="0">
                    <a:pos x="131" y="33"/>
                  </a:cxn>
                  <a:cxn ang="0">
                    <a:pos x="113" y="12"/>
                  </a:cxn>
                  <a:cxn ang="0">
                    <a:pos x="92" y="4"/>
                  </a:cxn>
                  <a:cxn ang="0">
                    <a:pos x="71" y="0"/>
                  </a:cxn>
                  <a:cxn ang="0">
                    <a:pos x="51" y="1"/>
                  </a:cxn>
                  <a:cxn ang="0">
                    <a:pos x="34" y="11"/>
                  </a:cxn>
                  <a:cxn ang="0">
                    <a:pos x="12" y="36"/>
                  </a:cxn>
                  <a:cxn ang="0">
                    <a:pos x="4" y="55"/>
                  </a:cxn>
                  <a:cxn ang="0">
                    <a:pos x="0" y="77"/>
                  </a:cxn>
                  <a:cxn ang="0">
                    <a:pos x="2" y="101"/>
                  </a:cxn>
                  <a:cxn ang="0">
                    <a:pos x="9" y="125"/>
                  </a:cxn>
                  <a:cxn ang="0">
                    <a:pos x="21" y="145"/>
                  </a:cxn>
                  <a:cxn ang="0">
                    <a:pos x="38" y="159"/>
                  </a:cxn>
                  <a:cxn ang="0">
                    <a:pos x="59" y="169"/>
                  </a:cxn>
                  <a:cxn ang="0">
                    <a:pos x="80" y="170"/>
                  </a:cxn>
                  <a:cxn ang="0">
                    <a:pos x="101" y="163"/>
                  </a:cxn>
                  <a:cxn ang="0">
                    <a:pos x="119" y="151"/>
                  </a:cxn>
                  <a:cxn ang="0">
                    <a:pos x="133" y="132"/>
                  </a:cxn>
                  <a:cxn ang="0">
                    <a:pos x="142" y="109"/>
                  </a:cxn>
                  <a:cxn ang="0">
                    <a:pos x="145" y="84"/>
                  </a:cxn>
                  <a:cxn ang="0">
                    <a:pos x="135" y="99"/>
                  </a:cxn>
                  <a:cxn ang="0">
                    <a:pos x="128" y="120"/>
                  </a:cxn>
                  <a:cxn ang="0">
                    <a:pos x="118" y="138"/>
                  </a:cxn>
                  <a:cxn ang="0">
                    <a:pos x="103" y="150"/>
                  </a:cxn>
                  <a:cxn ang="0">
                    <a:pos x="86" y="158"/>
                  </a:cxn>
                  <a:cxn ang="0">
                    <a:pos x="67" y="159"/>
                  </a:cxn>
                  <a:cxn ang="0">
                    <a:pos x="49" y="153"/>
                  </a:cxn>
                  <a:cxn ang="0">
                    <a:pos x="32" y="143"/>
                  </a:cxn>
                  <a:cxn ang="0">
                    <a:pos x="20" y="126"/>
                  </a:cxn>
                  <a:cxn ang="0">
                    <a:pos x="12" y="107"/>
                  </a:cxn>
                  <a:cxn ang="0">
                    <a:pos x="9" y="84"/>
                  </a:cxn>
                  <a:cxn ang="0">
                    <a:pos x="12" y="61"/>
                  </a:cxn>
                  <a:cxn ang="0">
                    <a:pos x="20" y="42"/>
                  </a:cxn>
                  <a:cxn ang="0">
                    <a:pos x="32" y="25"/>
                  </a:cxn>
                  <a:cxn ang="0">
                    <a:pos x="49" y="14"/>
                  </a:cxn>
                  <a:cxn ang="0">
                    <a:pos x="67" y="8"/>
                  </a:cxn>
                  <a:cxn ang="0">
                    <a:pos x="86" y="9"/>
                  </a:cxn>
                  <a:cxn ang="0">
                    <a:pos x="103" y="18"/>
                  </a:cxn>
                  <a:cxn ang="0">
                    <a:pos x="118" y="30"/>
                  </a:cxn>
                  <a:cxn ang="0">
                    <a:pos x="128" y="48"/>
                  </a:cxn>
                  <a:cxn ang="0">
                    <a:pos x="135" y="68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4" name="Freeform 146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/>
                <a:ahLst/>
                <a:cxnLst>
                  <a:cxn ang="0">
                    <a:pos x="134" y="65"/>
                  </a:cxn>
                  <a:cxn ang="0">
                    <a:pos x="127" y="43"/>
                  </a:cxn>
                  <a:cxn ang="0">
                    <a:pos x="116" y="24"/>
                  </a:cxn>
                  <a:cxn ang="0">
                    <a:pos x="100" y="11"/>
                  </a:cxn>
                  <a:cxn ang="0">
                    <a:pos x="82" y="3"/>
                  </a:cxn>
                  <a:cxn ang="0">
                    <a:pos x="61" y="2"/>
                  </a:cxn>
                  <a:cxn ang="0">
                    <a:pos x="42" y="7"/>
                  </a:cxn>
                  <a:cxn ang="0">
                    <a:pos x="24" y="19"/>
                  </a:cxn>
                  <a:cxn ang="0">
                    <a:pos x="11" y="36"/>
                  </a:cxn>
                  <a:cxn ang="0">
                    <a:pos x="3" y="58"/>
                  </a:cxn>
                  <a:cxn ang="0">
                    <a:pos x="0" y="82"/>
                  </a:cxn>
                  <a:cxn ang="0">
                    <a:pos x="3" y="106"/>
                  </a:cxn>
                  <a:cxn ang="0">
                    <a:pos x="11" y="127"/>
                  </a:cxn>
                  <a:cxn ang="0">
                    <a:pos x="24" y="144"/>
                  </a:cxn>
                  <a:cxn ang="0">
                    <a:pos x="42" y="156"/>
                  </a:cxn>
                  <a:cxn ang="0">
                    <a:pos x="61" y="162"/>
                  </a:cxn>
                  <a:cxn ang="0">
                    <a:pos x="82" y="161"/>
                  </a:cxn>
                  <a:cxn ang="0">
                    <a:pos x="100" y="153"/>
                  </a:cxn>
                  <a:cxn ang="0">
                    <a:pos x="116" y="139"/>
                  </a:cxn>
                  <a:cxn ang="0">
                    <a:pos x="127" y="120"/>
                  </a:cxn>
                  <a:cxn ang="0">
                    <a:pos x="134" y="99"/>
                  </a:cxn>
                  <a:cxn ang="0">
                    <a:pos x="127" y="82"/>
                  </a:cxn>
                  <a:cxn ang="0">
                    <a:pos x="124" y="102"/>
                  </a:cxn>
                  <a:cxn ang="0">
                    <a:pos x="117" y="121"/>
                  </a:cxn>
                  <a:cxn ang="0">
                    <a:pos x="105" y="136"/>
                  </a:cxn>
                  <a:cxn ang="0">
                    <a:pos x="91" y="147"/>
                  </a:cxn>
                  <a:cxn ang="0">
                    <a:pos x="74" y="151"/>
                  </a:cxn>
                  <a:cxn ang="0">
                    <a:pos x="56" y="150"/>
                  </a:cxn>
                  <a:cxn ang="0">
                    <a:pos x="40" y="143"/>
                  </a:cxn>
                  <a:cxn ang="0">
                    <a:pos x="26" y="131"/>
                  </a:cxn>
                  <a:cxn ang="0">
                    <a:pos x="16" y="115"/>
                  </a:cxn>
                  <a:cxn ang="0">
                    <a:pos x="10" y="96"/>
                  </a:cxn>
                  <a:cxn ang="0">
                    <a:pos x="9" y="75"/>
                  </a:cxn>
                  <a:cxn ang="0">
                    <a:pos x="13" y="54"/>
                  </a:cxn>
                  <a:cxn ang="0">
                    <a:pos x="22" y="37"/>
                  </a:cxn>
                  <a:cxn ang="0">
                    <a:pos x="34" y="23"/>
                  </a:cxn>
                  <a:cxn ang="0">
                    <a:pos x="51" y="15"/>
                  </a:cxn>
                  <a:cxn ang="0">
                    <a:pos x="68" y="11"/>
                  </a:cxn>
                  <a:cxn ang="0">
                    <a:pos x="85" y="15"/>
                  </a:cxn>
                  <a:cxn ang="0">
                    <a:pos x="101" y="23"/>
                  </a:cxn>
                  <a:cxn ang="0">
                    <a:pos x="113" y="37"/>
                  </a:cxn>
                  <a:cxn ang="0">
                    <a:pos x="122" y="54"/>
                  </a:cxn>
                  <a:cxn ang="0">
                    <a:pos x="126" y="7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5" name="Freeform 147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/>
                <a:ahLst/>
                <a:cxnLst>
                  <a:cxn ang="0">
                    <a:pos x="127" y="69"/>
                  </a:cxn>
                  <a:cxn ang="0">
                    <a:pos x="124" y="53"/>
                  </a:cxn>
                  <a:cxn ang="0">
                    <a:pos x="119" y="40"/>
                  </a:cxn>
                  <a:cxn ang="0">
                    <a:pos x="113" y="28"/>
                  </a:cxn>
                  <a:cxn ang="0">
                    <a:pos x="104" y="17"/>
                  </a:cxn>
                  <a:cxn ang="0">
                    <a:pos x="94" y="10"/>
                  </a:cxn>
                  <a:cxn ang="0">
                    <a:pos x="83" y="4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4"/>
                  </a:cxn>
                  <a:cxn ang="0">
                    <a:pos x="33" y="10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8" y="40"/>
                  </a:cxn>
                  <a:cxn ang="0">
                    <a:pos x="3" y="53"/>
                  </a:cxn>
                  <a:cxn ang="0">
                    <a:pos x="0" y="69"/>
                  </a:cxn>
                  <a:cxn ang="0">
                    <a:pos x="0" y="83"/>
                  </a:cxn>
                  <a:cxn ang="0">
                    <a:pos x="3" y="99"/>
                  </a:cxn>
                  <a:cxn ang="0">
                    <a:pos x="8" y="112"/>
                  </a:cxn>
                  <a:cxn ang="0">
                    <a:pos x="15" y="124"/>
                  </a:cxn>
                  <a:cxn ang="0">
                    <a:pos x="23" y="135"/>
                  </a:cxn>
                  <a:cxn ang="0">
                    <a:pos x="33" y="142"/>
                  </a:cxn>
                  <a:cxn ang="0">
                    <a:pos x="45" y="148"/>
                  </a:cxn>
                  <a:cxn ang="0">
                    <a:pos x="58" y="151"/>
                  </a:cxn>
                  <a:cxn ang="0">
                    <a:pos x="71" y="151"/>
                  </a:cxn>
                  <a:cxn ang="0">
                    <a:pos x="83" y="148"/>
                  </a:cxn>
                  <a:cxn ang="0">
                    <a:pos x="94" y="142"/>
                  </a:cxn>
                  <a:cxn ang="0">
                    <a:pos x="104" y="135"/>
                  </a:cxn>
                  <a:cxn ang="0">
                    <a:pos x="113" y="124"/>
                  </a:cxn>
                  <a:cxn ang="0">
                    <a:pos x="119" y="112"/>
                  </a:cxn>
                  <a:cxn ang="0">
                    <a:pos x="124" y="99"/>
                  </a:cxn>
                  <a:cxn ang="0">
                    <a:pos x="127" y="83"/>
                  </a:cxn>
                  <a:cxn ang="0">
                    <a:pos x="118" y="76"/>
                  </a:cxn>
                  <a:cxn ang="0">
                    <a:pos x="117" y="89"/>
                  </a:cxn>
                  <a:cxn ang="0">
                    <a:pos x="114" y="101"/>
                  </a:cxn>
                  <a:cxn ang="0">
                    <a:pos x="102" y="121"/>
                  </a:cxn>
                  <a:cxn ang="0">
                    <a:pos x="85" y="136"/>
                  </a:cxn>
                  <a:cxn ang="0">
                    <a:pos x="75" y="139"/>
                  </a:cxn>
                  <a:cxn ang="0">
                    <a:pos x="64" y="141"/>
                  </a:cxn>
                  <a:cxn ang="0">
                    <a:pos x="53" y="139"/>
                  </a:cxn>
                  <a:cxn ang="0">
                    <a:pos x="43" y="136"/>
                  </a:cxn>
                  <a:cxn ang="0">
                    <a:pos x="33" y="130"/>
                  </a:cxn>
                  <a:cxn ang="0">
                    <a:pos x="25" y="121"/>
                  </a:cxn>
                  <a:cxn ang="0">
                    <a:pos x="18" y="112"/>
                  </a:cxn>
                  <a:cxn ang="0">
                    <a:pos x="13" y="101"/>
                  </a:cxn>
                  <a:cxn ang="0">
                    <a:pos x="10" y="89"/>
                  </a:cxn>
                  <a:cxn ang="0">
                    <a:pos x="9" y="76"/>
                  </a:cxn>
                  <a:cxn ang="0">
                    <a:pos x="10" y="63"/>
                  </a:cxn>
                  <a:cxn ang="0">
                    <a:pos x="13" y="51"/>
                  </a:cxn>
                  <a:cxn ang="0">
                    <a:pos x="25" y="30"/>
                  </a:cxn>
                  <a:cxn ang="0">
                    <a:pos x="43" y="16"/>
                  </a:cxn>
                  <a:cxn ang="0">
                    <a:pos x="53" y="12"/>
                  </a:cxn>
                  <a:cxn ang="0">
                    <a:pos x="64" y="11"/>
                  </a:cxn>
                  <a:cxn ang="0">
                    <a:pos x="75" y="12"/>
                  </a:cxn>
                  <a:cxn ang="0">
                    <a:pos x="85" y="16"/>
                  </a:cxn>
                  <a:cxn ang="0">
                    <a:pos x="102" y="30"/>
                  </a:cxn>
                  <a:cxn ang="0">
                    <a:pos x="114" y="51"/>
                  </a:cxn>
                  <a:cxn ang="0">
                    <a:pos x="117" y="63"/>
                  </a:cxn>
                  <a:cxn ang="0">
                    <a:pos x="118" y="76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6" name="Freeform 148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/>
                <a:ahLst/>
                <a:cxnLst>
                  <a:cxn ang="0">
                    <a:pos x="117" y="64"/>
                  </a:cxn>
                  <a:cxn ang="0">
                    <a:pos x="115" y="50"/>
                  </a:cxn>
                  <a:cxn ang="0">
                    <a:pos x="110" y="37"/>
                  </a:cxn>
                  <a:cxn ang="0">
                    <a:pos x="104" y="26"/>
                  </a:cxn>
                  <a:cxn ang="0">
                    <a:pos x="96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5" y="1"/>
                  </a:cxn>
                  <a:cxn ang="0">
                    <a:pos x="53" y="1"/>
                  </a:cxn>
                  <a:cxn ang="0">
                    <a:pos x="42" y="4"/>
                  </a:cxn>
                  <a:cxn ang="0">
                    <a:pos x="31" y="10"/>
                  </a:cxn>
                  <a:cxn ang="0">
                    <a:pos x="21" y="17"/>
                  </a:cxn>
                  <a:cxn ang="0">
                    <a:pos x="13" y="26"/>
                  </a:cxn>
                  <a:cxn ang="0">
                    <a:pos x="7" y="37"/>
                  </a:cxn>
                  <a:cxn ang="0">
                    <a:pos x="2" y="50"/>
                  </a:cxn>
                  <a:cxn ang="0">
                    <a:pos x="0" y="64"/>
                  </a:cxn>
                  <a:cxn ang="0">
                    <a:pos x="0" y="78"/>
                  </a:cxn>
                  <a:cxn ang="0">
                    <a:pos x="2" y="91"/>
                  </a:cxn>
                  <a:cxn ang="0">
                    <a:pos x="7" y="104"/>
                  </a:cxn>
                  <a:cxn ang="0">
                    <a:pos x="13" y="115"/>
                  </a:cxn>
                  <a:cxn ang="0">
                    <a:pos x="21" y="125"/>
                  </a:cxn>
                  <a:cxn ang="0">
                    <a:pos x="31" y="132"/>
                  </a:cxn>
                  <a:cxn ang="0">
                    <a:pos x="42" y="138"/>
                  </a:cxn>
                  <a:cxn ang="0">
                    <a:pos x="53" y="140"/>
                  </a:cxn>
                  <a:cxn ang="0">
                    <a:pos x="65" y="140"/>
                  </a:cxn>
                  <a:cxn ang="0">
                    <a:pos x="76" y="138"/>
                  </a:cxn>
                  <a:cxn ang="0">
                    <a:pos x="87" y="132"/>
                  </a:cxn>
                  <a:cxn ang="0">
                    <a:pos x="96" y="125"/>
                  </a:cxn>
                  <a:cxn ang="0">
                    <a:pos x="104" y="115"/>
                  </a:cxn>
                  <a:cxn ang="0">
                    <a:pos x="110" y="104"/>
                  </a:cxn>
                  <a:cxn ang="0">
                    <a:pos x="115" y="91"/>
                  </a:cxn>
                  <a:cxn ang="0">
                    <a:pos x="117" y="78"/>
                  </a:cxn>
                  <a:cxn ang="0">
                    <a:pos x="109" y="71"/>
                  </a:cxn>
                  <a:cxn ang="0">
                    <a:pos x="105" y="94"/>
                  </a:cxn>
                  <a:cxn ang="0">
                    <a:pos x="94" y="113"/>
                  </a:cxn>
                  <a:cxn ang="0">
                    <a:pos x="78" y="126"/>
                  </a:cxn>
                  <a:cxn ang="0">
                    <a:pos x="59" y="130"/>
                  </a:cxn>
                  <a:cxn ang="0">
                    <a:pos x="40" y="126"/>
                  </a:cxn>
                  <a:cxn ang="0">
                    <a:pos x="23" y="113"/>
                  </a:cxn>
                  <a:cxn ang="0">
                    <a:pos x="13" y="94"/>
                  </a:cxn>
                  <a:cxn ang="0">
                    <a:pos x="9" y="71"/>
                  </a:cxn>
                  <a:cxn ang="0">
                    <a:pos x="13" y="48"/>
                  </a:cxn>
                  <a:cxn ang="0">
                    <a:pos x="23" y="29"/>
                  </a:cxn>
                  <a:cxn ang="0">
                    <a:pos x="40" y="16"/>
                  </a:cxn>
                  <a:cxn ang="0">
                    <a:pos x="59" y="11"/>
                  </a:cxn>
                  <a:cxn ang="0">
                    <a:pos x="78" y="16"/>
                  </a:cxn>
                  <a:cxn ang="0">
                    <a:pos x="94" y="29"/>
                  </a:cxn>
                  <a:cxn ang="0">
                    <a:pos x="105" y="48"/>
                  </a:cxn>
                  <a:cxn ang="0">
                    <a:pos x="109" y="71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7" name="Freeform 149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/>
                <a:ahLst/>
                <a:cxnLst>
                  <a:cxn ang="0">
                    <a:pos x="109" y="58"/>
                  </a:cxn>
                  <a:cxn ang="0">
                    <a:pos x="107" y="46"/>
                  </a:cxn>
                  <a:cxn ang="0">
                    <a:pos x="100" y="29"/>
                  </a:cxn>
                  <a:cxn ang="0">
                    <a:pos x="85" y="11"/>
                  </a:cxn>
                  <a:cxn ang="0">
                    <a:pos x="71" y="2"/>
                  </a:cxn>
                  <a:cxn ang="0">
                    <a:pos x="61" y="0"/>
                  </a:cxn>
                  <a:cxn ang="0">
                    <a:pos x="50" y="0"/>
                  </a:cxn>
                  <a:cxn ang="0">
                    <a:pos x="39" y="2"/>
                  </a:cxn>
                  <a:cxn ang="0">
                    <a:pos x="24" y="11"/>
                  </a:cxn>
                  <a:cxn ang="0">
                    <a:pos x="9" y="29"/>
                  </a:cxn>
                  <a:cxn ang="0">
                    <a:pos x="3" y="46"/>
                  </a:cxn>
                  <a:cxn ang="0">
                    <a:pos x="0" y="58"/>
                  </a:cxn>
                  <a:cxn ang="0">
                    <a:pos x="0" y="71"/>
                  </a:cxn>
                  <a:cxn ang="0">
                    <a:pos x="3" y="84"/>
                  </a:cxn>
                  <a:cxn ang="0">
                    <a:pos x="7" y="96"/>
                  </a:cxn>
                  <a:cxn ang="0">
                    <a:pos x="12" y="106"/>
                  </a:cxn>
                  <a:cxn ang="0">
                    <a:pos x="20" y="115"/>
                  </a:cxn>
                  <a:cxn ang="0">
                    <a:pos x="29" y="121"/>
                  </a:cxn>
                  <a:cxn ang="0">
                    <a:pos x="39" y="127"/>
                  </a:cxn>
                  <a:cxn ang="0">
                    <a:pos x="50" y="130"/>
                  </a:cxn>
                  <a:cxn ang="0">
                    <a:pos x="61" y="130"/>
                  </a:cxn>
                  <a:cxn ang="0">
                    <a:pos x="71" y="127"/>
                  </a:cxn>
                  <a:cxn ang="0">
                    <a:pos x="85" y="119"/>
                  </a:cxn>
                  <a:cxn ang="0">
                    <a:pos x="100" y="101"/>
                  </a:cxn>
                  <a:cxn ang="0">
                    <a:pos x="107" y="84"/>
                  </a:cxn>
                  <a:cxn ang="0">
                    <a:pos x="109" y="71"/>
                  </a:cxn>
                  <a:cxn ang="0">
                    <a:pos x="100" y="65"/>
                  </a:cxn>
                  <a:cxn ang="0">
                    <a:pos x="97" y="85"/>
                  </a:cxn>
                  <a:cxn ang="0">
                    <a:pos x="87" y="103"/>
                  </a:cxn>
                  <a:cxn ang="0">
                    <a:pos x="73" y="114"/>
                  </a:cxn>
                  <a:cxn ang="0">
                    <a:pos x="55" y="119"/>
                  </a:cxn>
                  <a:cxn ang="0">
                    <a:pos x="38" y="114"/>
                  </a:cxn>
                  <a:cxn ang="0">
                    <a:pos x="22" y="103"/>
                  </a:cxn>
                  <a:cxn ang="0">
                    <a:pos x="13" y="85"/>
                  </a:cxn>
                  <a:cxn ang="0">
                    <a:pos x="9" y="65"/>
                  </a:cxn>
                  <a:cxn ang="0">
                    <a:pos x="13" y="43"/>
                  </a:cxn>
                  <a:cxn ang="0">
                    <a:pos x="22" y="26"/>
                  </a:cxn>
                  <a:cxn ang="0">
                    <a:pos x="38" y="16"/>
                  </a:cxn>
                  <a:cxn ang="0">
                    <a:pos x="55" y="11"/>
                  </a:cxn>
                  <a:cxn ang="0">
                    <a:pos x="73" y="16"/>
                  </a:cxn>
                  <a:cxn ang="0">
                    <a:pos x="87" y="26"/>
                  </a:cxn>
                  <a:cxn ang="0">
                    <a:pos x="97" y="43"/>
                  </a:cxn>
                  <a:cxn ang="0">
                    <a:pos x="100" y="6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8" name="Freeform 150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/>
                <a:ahLst/>
                <a:cxnLst>
                  <a:cxn ang="0">
                    <a:pos x="99" y="48"/>
                  </a:cxn>
                  <a:cxn ang="0">
                    <a:pos x="91" y="26"/>
                  </a:cxn>
                  <a:cxn ang="0">
                    <a:pos x="78" y="11"/>
                  </a:cxn>
                  <a:cxn ang="0">
                    <a:pos x="60" y="1"/>
                  </a:cxn>
                  <a:cxn ang="0">
                    <a:pos x="40" y="1"/>
                  </a:cxn>
                  <a:cxn ang="0">
                    <a:pos x="22" y="11"/>
                  </a:cxn>
                  <a:cxn ang="0">
                    <a:pos x="8" y="26"/>
                  </a:cxn>
                  <a:cxn ang="0">
                    <a:pos x="1" y="48"/>
                  </a:cxn>
                  <a:cxn ang="0">
                    <a:pos x="1" y="72"/>
                  </a:cxn>
                  <a:cxn ang="0">
                    <a:pos x="8" y="93"/>
                  </a:cxn>
                  <a:cxn ang="0">
                    <a:pos x="22" y="109"/>
                  </a:cxn>
                  <a:cxn ang="0">
                    <a:pos x="40" y="117"/>
                  </a:cxn>
                  <a:cxn ang="0">
                    <a:pos x="60" y="117"/>
                  </a:cxn>
                  <a:cxn ang="0">
                    <a:pos x="78" y="109"/>
                  </a:cxn>
                  <a:cxn ang="0">
                    <a:pos x="91" y="93"/>
                  </a:cxn>
                  <a:cxn ang="0">
                    <a:pos x="99" y="72"/>
                  </a:cxn>
                  <a:cxn ang="0">
                    <a:pos x="91" y="60"/>
                  </a:cxn>
                  <a:cxn ang="0">
                    <a:pos x="87" y="79"/>
                  </a:cxn>
                  <a:cxn ang="0">
                    <a:pos x="79" y="95"/>
                  </a:cxn>
                  <a:cxn ang="0">
                    <a:pos x="66" y="104"/>
                  </a:cxn>
                  <a:cxn ang="0">
                    <a:pos x="50" y="108"/>
                  </a:cxn>
                  <a:cxn ang="0">
                    <a:pos x="34" y="104"/>
                  </a:cxn>
                  <a:cxn ang="0">
                    <a:pos x="20" y="95"/>
                  </a:cxn>
                  <a:cxn ang="0">
                    <a:pos x="12" y="79"/>
                  </a:cxn>
                  <a:cxn ang="0">
                    <a:pos x="9" y="60"/>
                  </a:cxn>
                  <a:cxn ang="0">
                    <a:pos x="12" y="41"/>
                  </a:cxn>
                  <a:cxn ang="0">
                    <a:pos x="20" y="25"/>
                  </a:cxn>
                  <a:cxn ang="0">
                    <a:pos x="34" y="15"/>
                  </a:cxn>
                  <a:cxn ang="0">
                    <a:pos x="50" y="11"/>
                  </a:cxn>
                  <a:cxn ang="0">
                    <a:pos x="66" y="15"/>
                  </a:cxn>
                  <a:cxn ang="0">
                    <a:pos x="79" y="25"/>
                  </a:cxn>
                  <a:cxn ang="0">
                    <a:pos x="87" y="41"/>
                  </a:cxn>
                  <a:cxn ang="0">
                    <a:pos x="91" y="60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19" name="Freeform 151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/>
                <a:ahLst/>
                <a:cxnLst>
                  <a:cxn ang="0">
                    <a:pos x="90" y="43"/>
                  </a:cxn>
                  <a:cxn ang="0">
                    <a:pos x="83" y="24"/>
                  </a:cxn>
                  <a:cxn ang="0">
                    <a:pos x="71" y="9"/>
                  </a:cxn>
                  <a:cxn ang="0">
                    <a:pos x="55" y="1"/>
                  </a:cxn>
                  <a:cxn ang="0">
                    <a:pos x="37" y="1"/>
                  </a:cxn>
                  <a:cxn ang="0">
                    <a:pos x="21" y="9"/>
                  </a:cxn>
                  <a:cxn ang="0">
                    <a:pos x="8" y="24"/>
                  </a:cxn>
                  <a:cxn ang="0">
                    <a:pos x="1" y="43"/>
                  </a:cxn>
                  <a:cxn ang="0">
                    <a:pos x="1" y="65"/>
                  </a:cxn>
                  <a:cxn ang="0">
                    <a:pos x="8" y="84"/>
                  </a:cxn>
                  <a:cxn ang="0">
                    <a:pos x="21" y="98"/>
                  </a:cxn>
                  <a:cxn ang="0">
                    <a:pos x="37" y="107"/>
                  </a:cxn>
                  <a:cxn ang="0">
                    <a:pos x="55" y="107"/>
                  </a:cxn>
                  <a:cxn ang="0">
                    <a:pos x="71" y="98"/>
                  </a:cxn>
                  <a:cxn ang="0">
                    <a:pos x="83" y="84"/>
                  </a:cxn>
                  <a:cxn ang="0">
                    <a:pos x="90" y="65"/>
                  </a:cxn>
                  <a:cxn ang="0">
                    <a:pos x="82" y="54"/>
                  </a:cxn>
                  <a:cxn ang="0">
                    <a:pos x="79" y="71"/>
                  </a:cxn>
                  <a:cxn ang="0">
                    <a:pos x="72" y="84"/>
                  </a:cxn>
                  <a:cxn ang="0">
                    <a:pos x="60" y="93"/>
                  </a:cxn>
                  <a:cxn ang="0">
                    <a:pos x="46" y="97"/>
                  </a:cxn>
                  <a:cxn ang="0">
                    <a:pos x="32" y="93"/>
                  </a:cxn>
                  <a:cxn ang="0">
                    <a:pos x="21" y="84"/>
                  </a:cxn>
                  <a:cxn ang="0">
                    <a:pos x="12" y="71"/>
                  </a:cxn>
                  <a:cxn ang="0">
                    <a:pos x="9" y="54"/>
                  </a:cxn>
                  <a:cxn ang="0">
                    <a:pos x="12" y="37"/>
                  </a:cxn>
                  <a:cxn ang="0">
                    <a:pos x="21" y="24"/>
                  </a:cxn>
                  <a:cxn ang="0">
                    <a:pos x="32" y="14"/>
                  </a:cxn>
                  <a:cxn ang="0">
                    <a:pos x="46" y="11"/>
                  </a:cxn>
                  <a:cxn ang="0">
                    <a:pos x="60" y="14"/>
                  </a:cxn>
                  <a:cxn ang="0">
                    <a:pos x="72" y="24"/>
                  </a:cxn>
                  <a:cxn ang="0">
                    <a:pos x="79" y="37"/>
                  </a:cxn>
                  <a:cxn ang="0">
                    <a:pos x="82" y="54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0" name="Freeform 152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75" y="21"/>
                  </a:cxn>
                  <a:cxn ang="0">
                    <a:pos x="64" y="8"/>
                  </a:cxn>
                  <a:cxn ang="0">
                    <a:pos x="49" y="1"/>
                  </a:cxn>
                  <a:cxn ang="0">
                    <a:pos x="33" y="1"/>
                  </a:cxn>
                  <a:cxn ang="0">
                    <a:pos x="18" y="8"/>
                  </a:cxn>
                  <a:cxn ang="0">
                    <a:pos x="7" y="21"/>
                  </a:cxn>
                  <a:cxn ang="0">
                    <a:pos x="0" y="3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18" y="90"/>
                  </a:cxn>
                  <a:cxn ang="0">
                    <a:pos x="33" y="97"/>
                  </a:cxn>
                  <a:cxn ang="0">
                    <a:pos x="49" y="97"/>
                  </a:cxn>
                  <a:cxn ang="0">
                    <a:pos x="64" y="90"/>
                  </a:cxn>
                  <a:cxn ang="0">
                    <a:pos x="75" y="76"/>
                  </a:cxn>
                  <a:cxn ang="0">
                    <a:pos x="81" y="58"/>
                  </a:cxn>
                  <a:cxn ang="0">
                    <a:pos x="73" y="49"/>
                  </a:cxn>
                  <a:cxn ang="0">
                    <a:pos x="70" y="63"/>
                  </a:cxn>
                  <a:cxn ang="0">
                    <a:pos x="63" y="75"/>
                  </a:cxn>
                  <a:cxn ang="0">
                    <a:pos x="53" y="84"/>
                  </a:cxn>
                  <a:cxn ang="0">
                    <a:pos x="41" y="86"/>
                  </a:cxn>
                  <a:cxn ang="0">
                    <a:pos x="29" y="84"/>
                  </a:cxn>
                  <a:cxn ang="0">
                    <a:pos x="19" y="75"/>
                  </a:cxn>
                  <a:cxn ang="0">
                    <a:pos x="11" y="63"/>
                  </a:cxn>
                  <a:cxn ang="0">
                    <a:pos x="9" y="49"/>
                  </a:cxn>
                  <a:cxn ang="0">
                    <a:pos x="11" y="34"/>
                  </a:cxn>
                  <a:cxn ang="0">
                    <a:pos x="19" y="22"/>
                  </a:cxn>
                  <a:cxn ang="0">
                    <a:pos x="29" y="14"/>
                  </a:cxn>
                  <a:cxn ang="0">
                    <a:pos x="41" y="10"/>
                  </a:cxn>
                  <a:cxn ang="0">
                    <a:pos x="53" y="14"/>
                  </a:cxn>
                  <a:cxn ang="0">
                    <a:pos x="63" y="22"/>
                  </a:cxn>
                  <a:cxn ang="0">
                    <a:pos x="70" y="34"/>
                  </a:cxn>
                  <a:cxn ang="0">
                    <a:pos x="73" y="49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1" name="Freeform 153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/>
                <a:ahLst/>
                <a:cxnLst>
                  <a:cxn ang="0">
                    <a:pos x="72" y="34"/>
                  </a:cxn>
                  <a:cxn ang="0">
                    <a:pos x="67" y="19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1" y="34"/>
                  </a:cxn>
                  <a:cxn ang="0">
                    <a:pos x="1" y="51"/>
                  </a:cxn>
                  <a:cxn ang="0">
                    <a:pos x="6" y="67"/>
                  </a:cxn>
                  <a:cxn ang="0">
                    <a:pos x="17" y="79"/>
                  </a:cxn>
                  <a:cxn ang="0">
                    <a:pos x="30" y="85"/>
                  </a:cxn>
                  <a:cxn ang="0">
                    <a:pos x="44" y="85"/>
                  </a:cxn>
                  <a:cxn ang="0">
                    <a:pos x="57" y="79"/>
                  </a:cxn>
                  <a:cxn ang="0">
                    <a:pos x="67" y="67"/>
                  </a:cxn>
                  <a:cxn ang="0">
                    <a:pos x="72" y="51"/>
                  </a:cxn>
                  <a:cxn ang="0">
                    <a:pos x="64" y="43"/>
                  </a:cxn>
                  <a:cxn ang="0">
                    <a:pos x="62" y="55"/>
                  </a:cxn>
                  <a:cxn ang="0">
                    <a:pos x="56" y="66"/>
                  </a:cxn>
                  <a:cxn ang="0">
                    <a:pos x="48" y="73"/>
                  </a:cxn>
                  <a:cxn ang="0">
                    <a:pos x="37" y="75"/>
                  </a:cxn>
                  <a:cxn ang="0">
                    <a:pos x="27" y="73"/>
                  </a:cxn>
                  <a:cxn ang="0">
                    <a:pos x="18" y="66"/>
                  </a:cxn>
                  <a:cxn ang="0">
                    <a:pos x="12" y="55"/>
                  </a:cxn>
                  <a:cxn ang="0">
                    <a:pos x="10" y="43"/>
                  </a:cxn>
                  <a:cxn ang="0">
                    <a:pos x="12" y="30"/>
                  </a:cxn>
                  <a:cxn ang="0">
                    <a:pos x="18" y="20"/>
                  </a:cxn>
                  <a:cxn ang="0">
                    <a:pos x="27" y="13"/>
                  </a:cxn>
                  <a:cxn ang="0">
                    <a:pos x="37" y="10"/>
                  </a:cxn>
                  <a:cxn ang="0">
                    <a:pos x="48" y="13"/>
                  </a:cxn>
                  <a:cxn ang="0">
                    <a:pos x="56" y="20"/>
                  </a:cxn>
                  <a:cxn ang="0">
                    <a:pos x="62" y="30"/>
                  </a:cxn>
                  <a:cxn ang="0">
                    <a:pos x="64" y="43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2" name="Freeform 154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/>
                <a:ahLst/>
                <a:cxnLst>
                  <a:cxn ang="0">
                    <a:pos x="63" y="32"/>
                  </a:cxn>
                  <a:cxn ang="0">
                    <a:pos x="58" y="17"/>
                  </a:cxn>
                  <a:cxn ang="0">
                    <a:pos x="50" y="8"/>
                  </a:cxn>
                  <a:cxn ang="0">
                    <a:pos x="38" y="2"/>
                  </a:cxn>
                  <a:cxn ang="0">
                    <a:pos x="26" y="2"/>
                  </a:cxn>
                  <a:cxn ang="0">
                    <a:pos x="15" y="8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6"/>
                  </a:cxn>
                  <a:cxn ang="0">
                    <a:pos x="6" y="60"/>
                  </a:cxn>
                  <a:cxn ang="0">
                    <a:pos x="15" y="70"/>
                  </a:cxn>
                  <a:cxn ang="0">
                    <a:pos x="26" y="76"/>
                  </a:cxn>
                  <a:cxn ang="0">
                    <a:pos x="38" y="76"/>
                  </a:cxn>
                  <a:cxn ang="0">
                    <a:pos x="50" y="70"/>
                  </a:cxn>
                  <a:cxn ang="0">
                    <a:pos x="58" y="60"/>
                  </a:cxn>
                  <a:cxn ang="0">
                    <a:pos x="63" y="46"/>
                  </a:cxn>
                  <a:cxn ang="0">
                    <a:pos x="55" y="39"/>
                  </a:cxn>
                  <a:cxn ang="0">
                    <a:pos x="53" y="50"/>
                  </a:cxn>
                  <a:cxn ang="0">
                    <a:pos x="48" y="58"/>
                  </a:cxn>
                  <a:cxn ang="0">
                    <a:pos x="41" y="64"/>
                  </a:cxn>
                  <a:cxn ang="0">
                    <a:pos x="32" y="65"/>
                  </a:cxn>
                  <a:cxn ang="0">
                    <a:pos x="23" y="64"/>
                  </a:cxn>
                  <a:cxn ang="0">
                    <a:pos x="16" y="58"/>
                  </a:cxn>
                  <a:cxn ang="0">
                    <a:pos x="11" y="50"/>
                  </a:cxn>
                  <a:cxn ang="0">
                    <a:pos x="10" y="39"/>
                  </a:cxn>
                  <a:cxn ang="0">
                    <a:pos x="11" y="28"/>
                  </a:cxn>
                  <a:cxn ang="0">
                    <a:pos x="16" y="20"/>
                  </a:cxn>
                  <a:cxn ang="0">
                    <a:pos x="23" y="14"/>
                  </a:cxn>
                  <a:cxn ang="0">
                    <a:pos x="32" y="11"/>
                  </a:cxn>
                  <a:cxn ang="0">
                    <a:pos x="41" y="14"/>
                  </a:cxn>
                  <a:cxn ang="0">
                    <a:pos x="48" y="20"/>
                  </a:cxn>
                  <a:cxn ang="0">
                    <a:pos x="53" y="28"/>
                  </a:cxn>
                  <a:cxn ang="0">
                    <a:pos x="55" y="39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3" name="Freeform 155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49" y="15"/>
                  </a:cxn>
                  <a:cxn ang="0">
                    <a:pos x="42" y="6"/>
                  </a:cxn>
                  <a:cxn ang="0">
                    <a:pos x="33" y="2"/>
                  </a:cxn>
                  <a:cxn ang="0">
                    <a:pos x="22" y="2"/>
                  </a:cxn>
                  <a:cxn ang="0">
                    <a:pos x="12" y="6"/>
                  </a:cxn>
                  <a:cxn ang="0">
                    <a:pos x="5" y="15"/>
                  </a:cxn>
                  <a:cxn ang="0">
                    <a:pos x="1" y="27"/>
                  </a:cxn>
                  <a:cxn ang="0">
                    <a:pos x="1" y="39"/>
                  </a:cxn>
                  <a:cxn ang="0">
                    <a:pos x="5" y="51"/>
                  </a:cxn>
                  <a:cxn ang="0">
                    <a:pos x="12" y="59"/>
                  </a:cxn>
                  <a:cxn ang="0">
                    <a:pos x="22" y="64"/>
                  </a:cxn>
                  <a:cxn ang="0">
                    <a:pos x="33" y="64"/>
                  </a:cxn>
                  <a:cxn ang="0">
                    <a:pos x="42" y="59"/>
                  </a:cxn>
                  <a:cxn ang="0">
                    <a:pos x="49" y="51"/>
                  </a:cxn>
                  <a:cxn ang="0">
                    <a:pos x="54" y="39"/>
                  </a:cxn>
                  <a:cxn ang="0">
                    <a:pos x="45" y="33"/>
                  </a:cxn>
                  <a:cxn ang="0">
                    <a:pos x="44" y="41"/>
                  </a:cxn>
                  <a:cxn ang="0">
                    <a:pos x="40" y="48"/>
                  </a:cxn>
                  <a:cxn ang="0">
                    <a:pos x="34" y="53"/>
                  </a:cxn>
                  <a:cxn ang="0">
                    <a:pos x="27" y="54"/>
                  </a:cxn>
                  <a:cxn ang="0">
                    <a:pos x="20" y="53"/>
                  </a:cxn>
                  <a:cxn ang="0">
                    <a:pos x="14" y="48"/>
                  </a:cxn>
                  <a:cxn ang="0">
                    <a:pos x="11" y="41"/>
                  </a:cxn>
                  <a:cxn ang="0">
                    <a:pos x="9" y="33"/>
                  </a:cxn>
                  <a:cxn ang="0">
                    <a:pos x="11" y="24"/>
                  </a:cxn>
                  <a:cxn ang="0">
                    <a:pos x="14" y="17"/>
                  </a:cxn>
                  <a:cxn ang="0">
                    <a:pos x="20" y="12"/>
                  </a:cxn>
                  <a:cxn ang="0">
                    <a:pos x="27" y="11"/>
                  </a:cxn>
                  <a:cxn ang="0">
                    <a:pos x="34" y="12"/>
                  </a:cxn>
                  <a:cxn ang="0">
                    <a:pos x="40" y="17"/>
                  </a:cxn>
                  <a:cxn ang="0">
                    <a:pos x="44" y="24"/>
                  </a:cxn>
                  <a:cxn ang="0">
                    <a:pos x="45" y="33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4" name="Freeform 156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41" y="12"/>
                  </a:cxn>
                  <a:cxn ang="0">
                    <a:pos x="35" y="5"/>
                  </a:cxn>
                  <a:cxn ang="0">
                    <a:pos x="27" y="1"/>
                  </a:cxn>
                  <a:cxn ang="0">
                    <a:pos x="18" y="1"/>
                  </a:cxn>
                  <a:cxn ang="0">
                    <a:pos x="10" y="5"/>
                  </a:cxn>
                  <a:cxn ang="0">
                    <a:pos x="3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3" y="43"/>
                  </a:cxn>
                  <a:cxn ang="0">
                    <a:pos x="10" y="51"/>
                  </a:cxn>
                  <a:cxn ang="0">
                    <a:pos x="18" y="54"/>
                  </a:cxn>
                  <a:cxn ang="0">
                    <a:pos x="27" y="54"/>
                  </a:cxn>
                  <a:cxn ang="0">
                    <a:pos x="35" y="51"/>
                  </a:cxn>
                  <a:cxn ang="0">
                    <a:pos x="41" y="43"/>
                  </a:cxn>
                  <a:cxn ang="0">
                    <a:pos x="44" y="34"/>
                  </a:cxn>
                  <a:cxn ang="0">
                    <a:pos x="36" y="28"/>
                  </a:cxn>
                  <a:cxn ang="0">
                    <a:pos x="35" y="34"/>
                  </a:cxn>
                  <a:cxn ang="0">
                    <a:pos x="32" y="40"/>
                  </a:cxn>
                  <a:cxn ang="0">
                    <a:pos x="27" y="42"/>
                  </a:cxn>
                  <a:cxn ang="0">
                    <a:pos x="22" y="43"/>
                  </a:cxn>
                  <a:cxn ang="0">
                    <a:pos x="17" y="42"/>
                  </a:cxn>
                  <a:cxn ang="0">
                    <a:pos x="13" y="40"/>
                  </a:cxn>
                  <a:cxn ang="0">
                    <a:pos x="10" y="34"/>
                  </a:cxn>
                  <a:cxn ang="0">
                    <a:pos x="9" y="28"/>
                  </a:cxn>
                  <a:cxn ang="0">
                    <a:pos x="10" y="22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2" y="11"/>
                  </a:cxn>
                  <a:cxn ang="0">
                    <a:pos x="27" y="13"/>
                  </a:cxn>
                  <a:cxn ang="0">
                    <a:pos x="32" y="16"/>
                  </a:cxn>
                  <a:cxn ang="0">
                    <a:pos x="35" y="22"/>
                  </a:cxn>
                  <a:cxn ang="0">
                    <a:pos x="36" y="28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5" name="Freeform 157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/>
                <a:ahLst/>
                <a:cxnLst>
                  <a:cxn ang="0">
                    <a:pos x="36" y="17"/>
                  </a:cxn>
                  <a:cxn ang="0">
                    <a:pos x="33" y="10"/>
                  </a:cxn>
                  <a:cxn ang="0">
                    <a:pos x="28" y="4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3" y="10"/>
                  </a:cxn>
                  <a:cxn ang="0">
                    <a:pos x="0" y="17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8" y="40"/>
                  </a:cxn>
                  <a:cxn ang="0">
                    <a:pos x="14" y="43"/>
                  </a:cxn>
                  <a:cxn ang="0">
                    <a:pos x="22" y="43"/>
                  </a:cxn>
                  <a:cxn ang="0">
                    <a:pos x="28" y="40"/>
                  </a:cxn>
                  <a:cxn ang="0">
                    <a:pos x="33" y="34"/>
                  </a:cxn>
                  <a:cxn ang="0">
                    <a:pos x="36" y="2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9"/>
                  </a:cxn>
                  <a:cxn ang="0">
                    <a:pos x="22" y="31"/>
                  </a:cxn>
                  <a:cxn ang="0">
                    <a:pos x="18" y="33"/>
                  </a:cxn>
                  <a:cxn ang="0">
                    <a:pos x="15" y="31"/>
                  </a:cxn>
                  <a:cxn ang="0">
                    <a:pos x="12" y="29"/>
                  </a:cxn>
                  <a:cxn ang="0">
                    <a:pos x="10" y="25"/>
                  </a:cxn>
                  <a:cxn ang="0">
                    <a:pos x="9" y="22"/>
                  </a:cxn>
                  <a:cxn ang="0">
                    <a:pos x="10" y="17"/>
                  </a:cxn>
                  <a:cxn ang="0">
                    <a:pos x="12" y="15"/>
                  </a:cxn>
                  <a:cxn ang="0">
                    <a:pos x="15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4" y="15"/>
                  </a:cxn>
                  <a:cxn ang="0">
                    <a:pos x="26" y="17"/>
                  </a:cxn>
                  <a:cxn ang="0">
                    <a:pos x="27" y="22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6" name="Freeform 158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6" y="13"/>
                  </a:cxn>
                  <a:cxn ang="0">
                    <a:pos x="26" y="11"/>
                  </a:cxn>
                  <a:cxn ang="0">
                    <a:pos x="24" y="7"/>
                  </a:cxn>
                  <a:cxn ang="0">
                    <a:pos x="23" y="5"/>
                  </a:cxn>
                  <a:cxn ang="0">
                    <a:pos x="21" y="4"/>
                  </a:cxn>
                  <a:cxn ang="0">
                    <a:pos x="18" y="2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10" y="1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2" y="7"/>
                  </a:cxn>
                  <a:cxn ang="0">
                    <a:pos x="1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1" y="23"/>
                  </a:cxn>
                  <a:cxn ang="0">
                    <a:pos x="2" y="26"/>
                  </a:cxn>
                  <a:cxn ang="0">
                    <a:pos x="4" y="29"/>
                  </a:cxn>
                  <a:cxn ang="0">
                    <a:pos x="6" y="30"/>
                  </a:cxn>
                  <a:cxn ang="0">
                    <a:pos x="8" y="31"/>
                  </a:cxn>
                  <a:cxn ang="0">
                    <a:pos x="10" y="32"/>
                  </a:cxn>
                  <a:cxn ang="0">
                    <a:pos x="13" y="32"/>
                  </a:cxn>
                  <a:cxn ang="0">
                    <a:pos x="16" y="32"/>
                  </a:cxn>
                  <a:cxn ang="0">
                    <a:pos x="18" y="31"/>
                  </a:cxn>
                  <a:cxn ang="0">
                    <a:pos x="21" y="30"/>
                  </a:cxn>
                  <a:cxn ang="0">
                    <a:pos x="23" y="29"/>
                  </a:cxn>
                  <a:cxn ang="0">
                    <a:pos x="24" y="26"/>
                  </a:cxn>
                  <a:cxn ang="0">
                    <a:pos x="26" y="23"/>
                  </a:cxn>
                  <a:cxn ang="0">
                    <a:pos x="26" y="20"/>
                  </a:cxn>
                  <a:cxn ang="0">
                    <a:pos x="27" y="17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7" name="Freeform 159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18" y="8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4" y="19"/>
                  </a:cxn>
                  <a:cxn ang="0">
                    <a:pos x="6" y="20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11" y="22"/>
                  </a:cxn>
                  <a:cxn ang="0">
                    <a:pos x="13" y="20"/>
                  </a:cxn>
                  <a:cxn ang="0">
                    <a:pos x="14" y="19"/>
                  </a:cxn>
                  <a:cxn ang="0">
                    <a:pos x="15" y="18"/>
                  </a:cxn>
                  <a:cxn ang="0">
                    <a:pos x="17" y="17"/>
                  </a:cxn>
                  <a:cxn ang="0">
                    <a:pos x="17" y="14"/>
                  </a:cxn>
                  <a:cxn ang="0">
                    <a:pos x="18" y="13"/>
                  </a:cxn>
                  <a:cxn ang="0">
                    <a:pos x="18" y="11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8" name="Freeform 160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6" y="11"/>
                  </a:cxn>
                  <a:cxn ang="0">
                    <a:pos x="7" y="11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9" y="6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29" name="Freeform 161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0" y="48"/>
                  </a:cxn>
                  <a:cxn ang="0">
                    <a:pos x="58" y="260"/>
                  </a:cxn>
                  <a:cxn ang="0">
                    <a:pos x="94" y="284"/>
                  </a:cxn>
                  <a:cxn ang="0">
                    <a:pos x="220" y="23"/>
                  </a:cxn>
                  <a:cxn ang="0">
                    <a:pos x="185" y="0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0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/>
                <a:ahLst/>
                <a:cxnLst>
                  <a:cxn ang="0">
                    <a:pos x="186" y="0"/>
                  </a:cxn>
                  <a:cxn ang="0">
                    <a:pos x="0" y="48"/>
                  </a:cxn>
                  <a:cxn ang="0">
                    <a:pos x="157" y="157"/>
                  </a:cxn>
                  <a:cxn ang="0">
                    <a:pos x="222" y="24"/>
                  </a:cxn>
                  <a:cxn ang="0">
                    <a:pos x="186" y="0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1" name="Freeform 163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20" y="89"/>
                  </a:cxn>
                  <a:cxn ang="0">
                    <a:pos x="63" y="0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2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0" y="16"/>
                  </a:cxn>
                  <a:cxn ang="0">
                    <a:pos x="41" y="46"/>
                  </a:cxn>
                  <a:cxn ang="0">
                    <a:pos x="63" y="0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3" name="Freeform 165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79"/>
                  </a:cxn>
                  <a:cxn ang="0">
                    <a:pos x="432" y="376"/>
                  </a:cxn>
                  <a:cxn ang="0">
                    <a:pos x="463" y="311"/>
                  </a:cxn>
                  <a:cxn ang="0">
                    <a:pos x="8" y="0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4" name="Freeform 166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14" y="52"/>
                  </a:cxn>
                  <a:cxn ang="0">
                    <a:pos x="0" y="131"/>
                  </a:cxn>
                  <a:cxn ang="0">
                    <a:pos x="436" y="430"/>
                  </a:cxn>
                  <a:cxn ang="0">
                    <a:pos x="501" y="297"/>
                  </a:cxn>
                  <a:cxn ang="0">
                    <a:pos x="69" y="0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5" name="Freeform 167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5"/>
                  </a:cxn>
                  <a:cxn ang="0">
                    <a:pos x="455" y="367"/>
                  </a:cxn>
                  <a:cxn ang="0">
                    <a:pos x="487" y="301"/>
                  </a:cxn>
                  <a:cxn ang="0">
                    <a:pos x="51" y="0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6" name="Freeform 168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/>
                <a:ahLst/>
                <a:cxnLst>
                  <a:cxn ang="0">
                    <a:pos x="127" y="0"/>
                  </a:cxn>
                  <a:cxn ang="0">
                    <a:pos x="147" y="14"/>
                  </a:cxn>
                  <a:cxn ang="0">
                    <a:pos x="20" y="276"/>
                  </a:cxn>
                  <a:cxn ang="0">
                    <a:pos x="0" y="263"/>
                  </a:cxn>
                  <a:cxn ang="0">
                    <a:pos x="127" y="0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7" name="Freeform 169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14" y="14"/>
                  </a:cxn>
                  <a:cxn ang="0">
                    <a:pos x="20" y="209"/>
                  </a:cxn>
                  <a:cxn ang="0">
                    <a:pos x="0" y="195"/>
                  </a:cxn>
                  <a:cxn ang="0">
                    <a:pos x="94" y="0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  <p:sp>
            <p:nvSpPr>
              <p:cNvPr id="338" name="Freeform 170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1" y="14"/>
                  </a:cxn>
                  <a:cxn ang="0">
                    <a:pos x="21" y="78"/>
                  </a:cxn>
                  <a:cxn ang="0">
                    <a:pos x="0" y="65"/>
                  </a:cxn>
                  <a:cxn ang="0">
                    <a:pos x="31" y="0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19426B"/>
                  </a:solidFill>
                  <a:latin typeface="Arial" charset="0"/>
                </a:endParaRPr>
              </a:p>
            </p:txBody>
          </p:sp>
        </p:grpSp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72505"/>
            <a:ext cx="8229600" cy="511299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Предметом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финансового контроля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являются финансы – объекты экономики, отражающие производственные отношения в обществе, складывающиеся в процессе производства, распределения и потребления продуктов, а также  денежные средства консолидированного бюджета как на этапе их формирования, так и на этапах распределения и использования.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" y="97631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Общие принципы финансового контроля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Законность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– содержание контроля определяется основными законодательными нормативными актами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Гласность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– результаты финансового контроля должны быть общедоступны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Объективность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– финансовый контроль строится строго на фактической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документальной  основах, имеет дело с отчетными данным о  финансовой деятельности объекта контроля, оценивает их всесторонне 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беспристрастно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Общие принципы финансового контроля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Подотчетность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органов финансового контроля создающим их органам власти или собственникам 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Разграничение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функций и полномочий между различными органами финансового контроля 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- органы финансового контроля не должны дублировать друг друга, призваны обеспечивать возможно  большую полноту контроля, координировать  свои действия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Независимость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– органы контроля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их работники должны быть максимально ограждены от возможного влияния на результат их деятельности  со стороны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проверяемых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76111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подходов к определению понятия контроля была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предпринята Т.Е.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Гварлиани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С.В.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Черемшановым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их совместной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Налогообложение и финансовые контроль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они отмечали, что,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рассматривается в следующих аспектах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или функция различных контролирующих органов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системы управления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наблюдения, сопоставления, проверки и анализа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управляемого объекта с целью выявления отклонений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принятых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совокупность мероприятий, проводимых контролирующими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по проверке хозяйственных операций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снижения различных рисков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процесс, обеспечивающий достижение организацией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целей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неотъемлемая часть системы регулирования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обратной связи, посредством которой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управления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необходимую информацию о действительном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объекта управления.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0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0265" y="30135"/>
            <a:ext cx="813690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(муниципальный ) финансовый контроль выполняет следующие функции: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отклонений: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исполнении Закона о бюджете в части использования бюджетных средств;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формировании доходной части бюджета;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соблюдении финансовой дисциплины министерствами, ведомствами и организациями.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причин отклонений: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ыявление конкретных,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пофакторных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отклонения.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Коррекция деятельности объекта контроля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разработку предложений по устранению выявленных отклонений в процессе формирования и исполнения бюджета, а также в процессе финансово-хозяйственной деятельности организаций.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Функция превенции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профилактической работе по предупреждению финансово-бюджетных правонарушений.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Функция правоохраны.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обеспечения законности эта функция направлена на пресечение неправомерных действий должностных лиц и граждан, виновных в недостатках и нарушениях,  и связана с привлечением к юридической ответственности, а также применением к этим субъектам мер государственного или общественного воздействия.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3964"/>
            <a:ext cx="7776864" cy="569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14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002060"/>
                </a:solidFill>
                <a:latin typeface="Cambria" pitchFamily="18" charset="0"/>
              </a:rPr>
              <a:t>ОТРАСЛЬ И ВИДЫ </a:t>
            </a:r>
            <a:br>
              <a:rPr lang="ru-RU" sz="3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latin typeface="Cambria" pitchFamily="18" charset="0"/>
              </a:rPr>
              <a:t>ФИНАНСОВОГО КОНТРОЛЯ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929062" cy="42672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Государственный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(муниципальный)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финансовый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8196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4500563" y="1752600"/>
            <a:ext cx="4067175" cy="426720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Бюджетный 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Налоговый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Валютный 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Таможенный 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Банковский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2060"/>
                </a:solidFill>
                <a:latin typeface="Cambria" pitchFamily="18" charset="0"/>
              </a:rPr>
              <a:t>Страховой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77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002060"/>
                </a:solidFill>
                <a:effectLst/>
                <a:latin typeface="Cambria" pitchFamily="18" charset="0"/>
              </a:rPr>
              <a:t>ОТРАСЛИ И ВИДЫ </a:t>
            </a:r>
            <a:br>
              <a:rPr lang="ru-RU" sz="3400" dirty="0" smtClean="0">
                <a:solidFill>
                  <a:srgbClr val="002060"/>
                </a:solidFill>
                <a:effectLst/>
                <a:latin typeface="Cambria" pitchFamily="18" charset="0"/>
              </a:rPr>
            </a:br>
            <a:r>
              <a:rPr lang="ru-RU" sz="3400" dirty="0" smtClean="0">
                <a:solidFill>
                  <a:srgbClr val="002060"/>
                </a:solidFill>
                <a:effectLst/>
                <a:latin typeface="Cambria" pitchFamily="18" charset="0"/>
              </a:rPr>
              <a:t>ФИНАНСОВОГО КОНТРОЛЯ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536" y="1752600"/>
            <a:ext cx="3929062" cy="4267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Негосударственный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финансовый</a:t>
            </a:r>
          </a:p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83968" y="1752600"/>
            <a:ext cx="4283771" cy="42672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аудиторский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внутрихозяйственный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общественный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ФОРМЫ ФИНАНСОВОГО КОНТРОЛЯ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02146"/>
              </p:ext>
            </p:extLst>
          </p:nvPr>
        </p:nvGraphicFramePr>
        <p:xfrm>
          <a:off x="457200" y="1268756"/>
          <a:ext cx="8229600" cy="524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4880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5887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контроля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контроля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Последующий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контроля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Камеральный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rowSpan="2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охвата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Сплошной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Выборочный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rowSpan="3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 контроля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588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4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98959"/>
            <a:ext cx="799288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Внешний государственный (муниципальный) финансовый контроль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 сфере бюджетных правоотношений является контрольной деятельностью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Счетной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палаты Российской Федерации, контрольно-счетных органов субъектов Российской Федерации и муниципальных образований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(далее - органы внешнего государственного (муниципального) финансового контроля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03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496" y="438857"/>
            <a:ext cx="8352928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Внутренний государственный (муниципальный) финансовый контроль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 сфере бюджетных правоотношений является контрольной деятельностью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Федерального казначейства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органов государственного (муниципального) финансового контроля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являющихся соответственно органами (должностными лицами)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исполнительной власти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субъектов Российской Федерации, местных администраций (далее - органы внутреннего государственного (муниципального) финансового контроля), финансовых органов субъектов Российской Федерации (муниципальных образований).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625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640960" cy="5355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Предварительный контроль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осуществляется в целях предупреждения и пресечения бюджетных нарушений в процессе исполнения бюджетов бюджетной системы Российской Федерации</a:t>
            </a: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неотъемлемым элементом оперативного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проводится в процессе совершения производственных, хозяйственных и финансовых операций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Последующий контроль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осуществляется по результатам исполнения бюджетов бюджетной системы Российской Федерации в целях установления законности их исполнения, достоверности учета и отчетности.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97631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011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Государственный </a:t>
            </a:r>
            <a:r>
              <a:rPr lang="ru-RU" sz="3200" b="1" dirty="0">
                <a:latin typeface="Cambria" panose="02040503050406030204" pitchFamily="18" charset="0"/>
              </a:rPr>
              <a:t>(муниципальный) финансовый контроль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</a:rPr>
              <a:t>осуществляется </a:t>
            </a:r>
            <a:r>
              <a:rPr lang="ru-RU" sz="2800" dirty="0">
                <a:latin typeface="Cambria" pitchFamily="18" charset="0"/>
              </a:rPr>
              <a:t>органами публичной законодательной (представительной) </a:t>
            </a:r>
            <a:r>
              <a:rPr lang="en-US" sz="2800" dirty="0" smtClean="0">
                <a:latin typeface="Cambria" pitchFamily="18" charset="0"/>
              </a:rPr>
              <a:t/>
            </a:r>
            <a:br>
              <a:rPr lang="en-US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 </a:t>
            </a:r>
            <a:r>
              <a:rPr lang="ru-RU" sz="2800" dirty="0">
                <a:latin typeface="Cambria" pitchFamily="18" charset="0"/>
              </a:rPr>
              <a:t>исполнительной власти, 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а </a:t>
            </a:r>
            <a:r>
              <a:rPr lang="ru-RU" sz="2800" dirty="0">
                <a:latin typeface="Cambria" pitchFamily="18" charset="0"/>
              </a:rPr>
              <a:t>также специально созданными контролирующими органами с целью обеспечения законности, целесообразности, результативности и эффективности формирования и использования финансовых ресурсов и доходов государства </a:t>
            </a: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и </a:t>
            </a:r>
            <a:r>
              <a:rPr lang="ru-RU" sz="2800" dirty="0">
                <a:latin typeface="Cambria" pitchFamily="18" charset="0"/>
              </a:rPr>
              <a:t>муниципальных </a:t>
            </a:r>
            <a:r>
              <a:rPr lang="ru-RU" sz="2800" dirty="0" smtClean="0">
                <a:latin typeface="Cambria" pitchFamily="18" charset="0"/>
              </a:rPr>
              <a:t>образований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Классификация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государственного (муниципального)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финансового контроля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pPr marL="514350" indent="-514350" algn="ctr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зависимости от институциональной структуры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государственной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власти различают финансовый контроль, осуществляемый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1) органами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законодательной (представительной) власти; 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2) главой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государства (субъекта федерации федеративного государства); 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3) органами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исполнительной власти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28343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контролем в узком смысле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 е. как функции управления или как стадии процесса управления) принято понимать совокупность следующих действий: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состояния управляемого звена или действия системы управления организацией (объекта контроля);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фактических данных с требуемой базой, принятой в организации, либо заданной извне, либо основанной на рациональности;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отклонений, превышающих предельно допустимый уровень, а также степени их влияния на разные области функционирования организации;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 данных отклонений.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8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anose="02040503050406030204" pitchFamily="18" charset="0"/>
              </a:rPr>
              <a:t>Классификация </a:t>
            </a:r>
            <a:r>
              <a:rPr lang="ru-RU" sz="3200" b="1" dirty="0">
                <a:latin typeface="Cambria" panose="02040503050406030204" pitchFamily="18" charset="0"/>
              </a:rPr>
              <a:t>государственного (муниципального)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2. В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зависимости от уровня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власти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финансовый контроль и его органы в федеративном государстве делятся на:</a:t>
            </a:r>
            <a:endParaRPr lang="ru-RU" sz="28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1) федеральные;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2) региональные;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3) муниципальные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Классификация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государственного (муниципального)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0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3.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В разрезе </a:t>
            </a:r>
            <a:r>
              <a:rPr lang="ru-RU" sz="2400" dirty="0" err="1">
                <a:solidFill>
                  <a:srgbClr val="002060"/>
                </a:solidFill>
                <a:latin typeface="Cambria" panose="02040503050406030204" pitchFamily="18" charset="0"/>
              </a:rPr>
              <a:t>пообъектного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 классификационного признака государственный финансовый контроль делится на :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денежно-кредитный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валютный; 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бюджетный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внебюджетный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налоговый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таможенный;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страховой; 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банковский; 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антимонопольный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(в части соблюдения финансового законодательства</a:t>
            </a: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); </a:t>
            </a:r>
          </a:p>
          <a:p>
            <a:pPr marL="514350" indent="-514350" algn="ctr">
              <a:spcBef>
                <a:spcPts val="0"/>
              </a:spcBef>
              <a:buAutoNum type="arabicParenR"/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контроль </a:t>
            </a: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денежных доходов и расходов населения и т.д. 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7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Негосударственный </a:t>
            </a:r>
            <a:b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финансовый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контроль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осуществляется </a:t>
            </a:r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независимыми аудиторскими организациями либо аудиторами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общественными организациями, объединениями, а также должностными лицами, специализированными подразделениями организаций и отдельными специалистами, индивидуальными предпринимателями и членами семей с целью проверки и отслеживания целесообразности, законности, достоверности и эффективности внутрихозяйственных финансовых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потоков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Объект негосударственного финансового </a:t>
            </a:r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совокупность денежных отношений, возникающих в процессе формирования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Cambria" panose="02040503050406030204" pitchFamily="18" charset="0"/>
              </a:rPr>
              <a:t>использования финансовых ресурсов и доходов организаций и домашних хозяйств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АУДИТОРСКИЙ КОНТРОЛЬ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представляет собой контрольную деятельность, осуществляемую аудиторскими организациями или отдельными аудиторами путем проведения независимых проверок отражения фактов финансово-хозяйственной деятельности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бухгалтерском учете и составления финансовой отчетности организациями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Виды аудиторского контроля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653536" cy="4669979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перационный аудит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) аудит на соответствие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требованиям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) аудит финансовой отчетности 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111111"/>
                </a:solidFill>
                <a:latin typeface="Cambria" panose="02040503050406030204" pitchFamily="18" charset="0"/>
              </a:rPr>
              <a:t>Формы аудиторского контроля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ru-RU" dirty="0" smtClean="0">
                <a:latin typeface="Cambria" panose="02040503050406030204" pitchFamily="18" charset="0"/>
              </a:rPr>
              <a:t>внешний </a:t>
            </a:r>
            <a:r>
              <a:rPr lang="ru-RU" dirty="0">
                <a:latin typeface="Cambria" panose="02040503050406030204" pitchFamily="18" charset="0"/>
              </a:rPr>
              <a:t>и внутренний</a:t>
            </a:r>
          </a:p>
          <a:p>
            <a:pPr marL="0" indent="0" algn="ctr">
              <a:buNone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2) инициативный и обязательный</a:t>
            </a:r>
            <a:endParaRPr lang="ru-RU" dirty="0">
              <a:solidFill>
                <a:srgbClr val="111111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</a:rPr>
              <a:t>  </a:t>
            </a:r>
            <a:endParaRPr lang="ru-RU" dirty="0" smtClean="0">
              <a:solidFill>
                <a:srgbClr val="111111"/>
              </a:solidFill>
              <a:latin typeface="Cambria" panose="02040503050406030204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7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Особенности внутрихозяйственного финансового контроля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9138"/>
            <a:ext cx="8540750" cy="4422775"/>
          </a:xfrm>
        </p:spPr>
        <p:txBody>
          <a:bodyPr>
            <a:normAutofit/>
          </a:bodyPr>
          <a:lstStyle/>
          <a:p>
            <a:pPr algn="just" eaLnBrk="1" hangingPunct="1"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контрольные действия осуществляют работники хозяйствующего субъекта; </a:t>
            </a:r>
          </a:p>
          <a:p>
            <a:pPr algn="just" eaLnBrk="1" hangingPunct="1"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отсутствует единая нормативно-правовая база контрольной деятельности;</a:t>
            </a:r>
          </a:p>
          <a:p>
            <a:pPr algn="just" eaLnBrk="1" hangingPunct="1">
              <a:buClrTx/>
              <a:buSzPct val="100000"/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контрольная деятельность имеет постоянный характер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2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Общественный финансовый контроль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685088" cy="49991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SzPct val="100000"/>
              <a:buNone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осуществляется представителями общества: общественными организациями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объединениями.</a:t>
            </a:r>
          </a:p>
          <a:p>
            <a:pPr marL="0" indent="0" algn="ctr">
              <a:buSzPct val="100000"/>
              <a:buNone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ctr">
              <a:buSzPct val="100000"/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Общественная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палата РФ и общественные палаты субъектов Федерации, профессиональные союзы,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религиозные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организации,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общественные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организации и союзы инвалидов, Союз промышленников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предпринимателей и др.</a:t>
            </a:r>
            <a:endParaRPr lang="ru-RU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6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734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полное и  содержательное определение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связано с характеристикой его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экономической категории.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плане финансовый контроль рассматривают: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во-первых, как «совокупность форм, методов, приемов производства ревизий и проверок финансово-хозяйственной деятельности предприятий, объединений, организаций, учреждений»;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во-вторых, законность операций по формированию, распределению и использованию централизованных и децентрализованных денежных средств и сохранности собственности;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в-третьих, правильность и своевременность  выполнения финансовых обязательств перед бюджетом, государственными внебюджетными фондами; 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в-четвертых, постановку  бухгалтерского учета и достоверность отчетности.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7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46271" y="3068959"/>
            <a:ext cx="8580408" cy="3329845"/>
            <a:chOff x="2281" y="1588"/>
            <a:chExt cx="7200" cy="2091"/>
          </a:xfrm>
        </p:grpSpPr>
        <p:sp>
          <p:nvSpPr>
            <p:cNvPr id="6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281" y="1588"/>
              <a:ext cx="7200" cy="2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281" y="2424"/>
              <a:ext cx="1553" cy="1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субъект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управления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5715" y="2425"/>
              <a:ext cx="1411" cy="1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объект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                    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предмет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7928" y="2424"/>
              <a:ext cx="1412" cy="1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b="1" dirty="0"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результат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855" y="2981"/>
              <a:ext cx="12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3128" y="2145"/>
              <a:ext cx="55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128" y="214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681" y="1867"/>
              <a:ext cx="2258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ОБРАТНАЯ СВЯЗЬ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3693" y="2424"/>
              <a:ext cx="2188" cy="1115"/>
            </a:xfrm>
            <a:prstGeom prst="notchedRightArrow">
              <a:avLst>
                <a:gd name="adj1" fmla="val 50000"/>
                <a:gd name="adj2" fmla="val 3798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Cambria" pitchFamily="18" charset="0"/>
                  <a:ea typeface="Times New Roman" pitchFamily="18" charset="0"/>
                  <a:cs typeface="Arial" pitchFamily="34" charset="0"/>
                </a:rPr>
                <a:t>  и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нструменты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" pitchFamily="18" charset="0"/>
                  <a:ea typeface="Times New Roman" pitchFamily="18" charset="0"/>
                  <a:cs typeface="Arial" pitchFamily="34" charset="0"/>
                </a:rPr>
                <a:t>процесс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4098" y="2983"/>
              <a:ext cx="1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7126" y="2966"/>
              <a:ext cx="8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>
              <a:off x="8634" y="214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Cambria" pitchFamily="18" charset="0"/>
              </a:endParaRPr>
            </a:p>
          </p:txBody>
        </p:sp>
      </p:grpSp>
      <p:sp>
        <p:nvSpPr>
          <p:cNvPr id="18" name="Rectangle 5"/>
          <p:cNvSpPr>
            <a:spLocks noGrp="1" noChangeArrowheads="1"/>
          </p:cNvSpPr>
          <p:nvPr>
            <p:ph idx="1"/>
          </p:nvPr>
        </p:nvSpPr>
        <p:spPr>
          <a:xfrm>
            <a:off x="101510" y="260648"/>
            <a:ext cx="8874278" cy="4713387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системе управления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обратной связи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посредством которой субъект управления получает необходимую информацию о действительном состоянии управляемого объекта и результатах его управляющего воздействия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6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87277"/>
            <a:ext cx="8229600" cy="52482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предупредить, выявить, пресечь злоупотребления, преступления, связанные с нарушением бюджетного законодательства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выявить резервы роста финансовых ресурсов, находящихся в распоряжении органов государственной власти и местного самоуправления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проверить эффективность управленческих решений</a:t>
            </a:r>
          </a:p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оценить достоверность бюджетной отчетности и эффективность использования финансовых ресурсов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391400" cy="563563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ГФК </a:t>
            </a:r>
            <a:r>
              <a:rPr lang="ru-RU" sz="2800" dirty="0" smtClean="0">
                <a:solidFill>
                  <a:srgbClr val="002060"/>
                </a:solidFill>
              </a:rPr>
              <a:t>позволяет: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2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8125" r="32849" b="45625"/>
          <a:stretch/>
        </p:blipFill>
        <p:spPr bwMode="auto">
          <a:xfrm>
            <a:off x="105192" y="476672"/>
            <a:ext cx="8854440" cy="42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17612" y="4869160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Место  государственного и муниципального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финансового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контроля в системе контроля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6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Финансовый контроль –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9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представляет собой деятельность субъектов управления, направленную на выявление отклонений от принятых норм финансового права, от запланированных параметров финансовых планов в процессе формирования и использования финансовых ресурсов, а также на принятие мер </a:t>
            </a:r>
            <a:br>
              <a:rPr lang="ru-RU" sz="29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 устранению выявленных нарушений </a:t>
            </a:r>
            <a:br>
              <a:rPr lang="ru-RU" sz="2900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отклонений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900" dirty="0" smtClean="0">
              <a:solidFill>
                <a:srgbClr val="00206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Цель финансового контроля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своевременное выявление отклонений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 параметров финансовых планов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финансовой политики на макро-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микроуровне, выявление финансовых правонарушений и принятие своевременных мер по их устранению (предотвращению) и недопущению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6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2474</TotalTime>
  <Words>1306</Words>
  <Application>Microsoft Office PowerPoint</Application>
  <PresentationFormat>Экран (4:3)</PresentationFormat>
  <Paragraphs>220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Тема Office</vt:lpstr>
      <vt:lpstr>cdb2004123l</vt:lpstr>
      <vt:lpstr>1_cdb2004123l</vt:lpstr>
      <vt:lpstr>2_cdb2004123l</vt:lpstr>
      <vt:lpstr>4_cdb2004123l</vt:lpstr>
      <vt:lpstr>Office Theme</vt:lpstr>
      <vt:lpstr>ЭКОНОМИЧЕСКОЕ СОДЕРЖАНИЕ ГОСУДАРСТВЕННОГО  И МУНИЦИПАЛЬНОГО ФИНАНСОВОГО 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ГФК позволяет:</vt:lpstr>
      <vt:lpstr>Презентация PowerPoint</vt:lpstr>
      <vt:lpstr>Презентация PowerPoint</vt:lpstr>
      <vt:lpstr>Цель финансового контроля</vt:lpstr>
      <vt:lpstr>Задачи финансового контроля</vt:lpstr>
      <vt:lpstr>Задачи финансового контроля</vt:lpstr>
      <vt:lpstr>Основные стадии БП, предусматривающие ГФК</vt:lpstr>
      <vt:lpstr>Презентация PowerPoint</vt:lpstr>
      <vt:lpstr>Презентация PowerPoint</vt:lpstr>
      <vt:lpstr>Статья 266.1. Объекты государственного (муниципального) финансового контроля</vt:lpstr>
      <vt:lpstr>Статья 266.1. Объекты государственного (муниципального) финансового контроля</vt:lpstr>
      <vt:lpstr>Презентация PowerPoint</vt:lpstr>
      <vt:lpstr>Общие принципы финансового контроля </vt:lpstr>
      <vt:lpstr>Общие принципы финансового контроля </vt:lpstr>
      <vt:lpstr>Презентация PowerPoint</vt:lpstr>
      <vt:lpstr>Презентация PowerPoint</vt:lpstr>
      <vt:lpstr>ОТРАСЛЬ И ВИДЫ  ФИНАНСОВОГО КОНТРОЛЯ</vt:lpstr>
      <vt:lpstr>ОТРАСЛИ И ВИДЫ  ФИНАНСОВОГО КОНТРОЛЯ</vt:lpstr>
      <vt:lpstr>ФОРМЫ ФИНАНСОВОГО КОНТРОЛЯ</vt:lpstr>
      <vt:lpstr>Презентация PowerPoint</vt:lpstr>
      <vt:lpstr>Презентация PowerPoint</vt:lpstr>
      <vt:lpstr>Презентация PowerPoint</vt:lpstr>
      <vt:lpstr>Государственный (муниципальный) финансовый контроль </vt:lpstr>
      <vt:lpstr>Классификация государственного (муниципального) финансового контроля</vt:lpstr>
      <vt:lpstr>Классификация государственного (муниципального) контроля</vt:lpstr>
      <vt:lpstr>Классификация государственного (муниципального) контроля</vt:lpstr>
      <vt:lpstr>Негосударственный  финансовый контроль </vt:lpstr>
      <vt:lpstr>Объект негосударственного финансового контроля</vt:lpstr>
      <vt:lpstr>АУДИТОРСКИЙ КОНТРОЛЬ</vt:lpstr>
      <vt:lpstr>Виды аудиторского контроля</vt:lpstr>
      <vt:lpstr>Формы аудиторского контроля</vt:lpstr>
      <vt:lpstr>Особенности внутрихозяйственного финансового контроля</vt:lpstr>
      <vt:lpstr>Общественный финансовый контроль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 И МУНИЦИАЛЬНЫЙ ФИНАНСОВЫЙ КОНТРОЛЬ</dc:title>
  <dc:creator>Тюня</dc:creator>
  <cp:lastModifiedBy>Раиса</cp:lastModifiedBy>
  <cp:revision>58</cp:revision>
  <cp:lastPrinted>2021-02-07T12:01:38Z</cp:lastPrinted>
  <dcterms:created xsi:type="dcterms:W3CDTF">2015-09-20T15:34:15Z</dcterms:created>
  <dcterms:modified xsi:type="dcterms:W3CDTF">2022-02-11T09:07:31Z</dcterms:modified>
</cp:coreProperties>
</file>